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3" r:id="rId4"/>
    <p:sldId id="258" r:id="rId5"/>
    <p:sldId id="261" r:id="rId6"/>
    <p:sldId id="260" r:id="rId7"/>
    <p:sldId id="262" r:id="rId8"/>
  </p:sldIdLst>
  <p:sldSz cx="12192000" cy="6858000"/>
  <p:notesSz cx="6889750" cy="1002188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B61290D3-D4AC-4014-82DD-93FB0F1C40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0DD3DFD-9D23-4CBB-B082-09C56EE433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5F548E82-8D84-47B2-AD37-25B037C19A09}" type="datetimeFigureOut">
              <a:rPr lang="da-DK" smtClean="0"/>
              <a:t>20-09-2017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20F78AE-6E14-46FB-88D4-B470B2073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E7CB374-5558-4756-B3AA-A9611D887D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748529A4-339E-402A-ACA2-14D203DA36B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0526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CE6F81-87FE-419B-92CD-7DB752803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465649B5-55E5-460E-BB00-D5D0C64B1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2EFC23-277A-4751-9B0B-0730AFD1E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6963-72A6-49AE-B4ED-6A795D46433D}" type="datetimeFigureOut">
              <a:rPr lang="da-DK" smtClean="0"/>
              <a:t>20-09-2017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92D6F39-C2DB-462F-95AB-6B11560F2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0FFE0A5-3C78-4D40-9172-7818FE633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1244-8BEB-4A1F-8C2E-90E5B821E5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3218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6D3CAF-D75C-4C11-8F5A-DF209E36E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CDA11C4-1DCD-4965-8FE0-D602F9815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3A123AA-9773-4B02-9B9C-1A4804A6D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6963-72A6-49AE-B4ED-6A795D46433D}" type="datetimeFigureOut">
              <a:rPr lang="da-DK" smtClean="0"/>
              <a:t>20-09-2017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82C5AF6-1ADA-4C0C-A26C-CC2745CAC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67A5D3F-B48D-48C7-9D62-71CD686B8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1244-8BEB-4A1F-8C2E-90E5B821E5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029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53896D43-470D-4BDE-AC53-E74643EA0E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08DCCC0-311E-4A0A-B06E-64FC10106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7BC6C42-CAAA-4DED-AABE-EB0520F45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6963-72A6-49AE-B4ED-6A795D46433D}" type="datetimeFigureOut">
              <a:rPr lang="da-DK" smtClean="0"/>
              <a:t>20-09-2017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4555D1E-3B17-46C0-84CE-11C695605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3677EB6-C439-4A57-8E97-07A450317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1244-8BEB-4A1F-8C2E-90E5B821E5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1348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AEADDF-64DE-437D-8E33-56985D2BC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BA6848C-FC92-41C6-B0A4-AADAD6D47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D89BE7-E373-4450-9F81-D2886AEFC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6963-72A6-49AE-B4ED-6A795D46433D}" type="datetimeFigureOut">
              <a:rPr lang="da-DK" smtClean="0"/>
              <a:t>20-09-2017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01E418B-0D83-478C-A9A7-265B916C4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2F9745A-0822-4949-B067-BB25242F3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1244-8BEB-4A1F-8C2E-90E5B821E5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2771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6B6550-33B5-463E-A690-503F026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9DC4FBE-7B5F-495C-8EC4-C520C2DA6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465F41C-12F8-4241-9F6F-101277CA3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6963-72A6-49AE-B4ED-6A795D46433D}" type="datetimeFigureOut">
              <a:rPr lang="da-DK" smtClean="0"/>
              <a:t>20-09-2017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5A8158E-489B-4A47-87A2-40F709559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F0B39E1-72FE-4B68-8F27-5F521FDDB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1244-8BEB-4A1F-8C2E-90E5B821E5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66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C2DF73-5ACF-41DF-AFAA-ED33B6C41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7BD27CD-2040-4139-81B5-528BEED7E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B5CF8BE-91CC-4EC8-8DFB-AA7C9C962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F4DE10D-AB91-4D48-B885-B5885BB3A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6963-72A6-49AE-B4ED-6A795D46433D}" type="datetimeFigureOut">
              <a:rPr lang="da-DK" smtClean="0"/>
              <a:t>20-09-2017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54B5BD2-CE3A-4886-9643-586A25206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2BF5D67-28CF-40C5-AF6B-20E467220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1244-8BEB-4A1F-8C2E-90E5B821E5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702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3D4C86-3202-4457-B40C-94EDC7EFD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72B930C-6434-49A0-9551-56AF69B76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B0A950B-E465-4BF4-AD38-6BCBF9A9D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FDC1816-D8EB-4C1D-88C8-523B0FF71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71609CA7-E2FB-4A8E-B235-4A0BD0BA94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9EF3F758-E4EA-4A07-BB56-23431A444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6963-72A6-49AE-B4ED-6A795D46433D}" type="datetimeFigureOut">
              <a:rPr lang="da-DK" smtClean="0"/>
              <a:t>20-09-2017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883C438-58B0-421D-91A7-4E6433ED3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C5EB136C-F36F-49B4-9953-AF172331C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1244-8BEB-4A1F-8C2E-90E5B821E5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9477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FCACA2-65B1-40BC-88AF-6E6A8F861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A1741D0-5329-4E09-891A-9ED9DBFE0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6963-72A6-49AE-B4ED-6A795D46433D}" type="datetimeFigureOut">
              <a:rPr lang="da-DK" smtClean="0"/>
              <a:t>20-09-2017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300C939-D540-480D-A8B0-BD981C8B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97BB50B-F55A-4409-BBC3-8266C39DF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1244-8BEB-4A1F-8C2E-90E5B821E5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63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48122D8-6DA5-4CAA-B831-061EC9123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6963-72A6-49AE-B4ED-6A795D46433D}" type="datetimeFigureOut">
              <a:rPr lang="da-DK" smtClean="0"/>
              <a:t>20-09-2017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F89BB59-77B9-4E21-B605-86EC01C8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7E34FA9-14BD-4C8C-B6A1-74F265597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1244-8BEB-4A1F-8C2E-90E5B821E5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0240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A068AC-AB73-4619-93BD-87AEB864E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057CF01-B7B4-4F5C-8A24-7729B55D8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8873CA7-7E40-41F1-967C-27BDC8AFE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C858B81-F46C-4A16-8C77-DC07EEC3B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6963-72A6-49AE-B4ED-6A795D46433D}" type="datetimeFigureOut">
              <a:rPr lang="da-DK" smtClean="0"/>
              <a:t>20-09-2017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A924379-F32B-4C6A-8FEC-67C963F96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F79D924-065B-42C6-8794-F7B5AE401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1244-8BEB-4A1F-8C2E-90E5B821E5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2579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790FA-F46D-47DE-BFC8-93F2D3A7A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0EA9F-012C-472F-AA39-73B516600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C3ED875-5F72-40ED-B7B0-6BF07D5B4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EB363DF-262B-4B82-9876-2C90A820B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6963-72A6-49AE-B4ED-6A795D46433D}" type="datetimeFigureOut">
              <a:rPr lang="da-DK" smtClean="0"/>
              <a:t>20-09-2017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E2126EE-1AAE-441A-8F51-4FB7166C8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D434DBF-0BFA-4765-AFAC-4576B72D2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1244-8BEB-4A1F-8C2E-90E5B821E5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649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2EB9581-9514-4540-A121-73BE7A619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C8CA884-0C44-4097-8656-BCB0B182D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F684FC-2F15-4600-8D97-CFFD80B20C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06963-72A6-49AE-B4ED-6A795D46433D}" type="datetimeFigureOut">
              <a:rPr lang="da-DK" smtClean="0"/>
              <a:t>20-09-2017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9C75FB0-52D0-4245-9AEB-FDBB0DBC93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46B9CB4-7698-49FA-9B9C-5361ECADC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71244-8BEB-4A1F-8C2E-90E5B821E5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456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livsstil.tv2.dk/kropogsundhed/2014-03-05-ekspert-s%C3%A5dan-afsl%C3%B8rer-du-en-l%C3%B8gne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illvid.dk/mennesket/psykologi/loegner-laer-at-afsloere-en-bedrager-paa-kropssproge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31FFAE-0CA5-4E45-B6AD-0B053DF9B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87092"/>
          </a:xfrm>
        </p:spPr>
        <p:txBody>
          <a:bodyPr>
            <a:normAutofit/>
          </a:bodyPr>
          <a:lstStyle/>
          <a:p>
            <a:r>
              <a:rPr lang="da-DK" sz="7200" b="1" dirty="0"/>
              <a:t>I sandhedens tjeneste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DA53082-6224-40A4-A1A2-58997AABD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da-DK" dirty="0"/>
              <a:t>Kroppens signaler</a:t>
            </a:r>
          </a:p>
          <a:p>
            <a:r>
              <a:rPr lang="da-DK" dirty="0"/>
              <a:t>hvordan vi ved hjælp af vores viden om</a:t>
            </a:r>
            <a:br>
              <a:rPr lang="da-DK" dirty="0"/>
            </a:br>
            <a:r>
              <a:rPr lang="da-DK" dirty="0"/>
              <a:t>kropssprog, hjerteslag, åndedræt og sved i hænderne </a:t>
            </a:r>
            <a:br>
              <a:rPr lang="da-DK" dirty="0"/>
            </a:br>
            <a:r>
              <a:rPr lang="da-DK" dirty="0"/>
              <a:t>kan afgøre om en person lyver.</a:t>
            </a:r>
          </a:p>
        </p:txBody>
      </p:sp>
    </p:spTree>
    <p:extLst>
      <p:ext uri="{BB962C8B-B14F-4D97-AF65-F5344CB8AC3E}">
        <p14:creationId xmlns:p14="http://schemas.microsoft.com/office/powerpoint/2010/main" val="1126693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E2609F-B5C4-49D7-AA80-4559AE2C5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5400" b="1" dirty="0"/>
              <a:t>Du kan lyve…</a:t>
            </a:r>
            <a:br>
              <a:rPr lang="da-DK" sz="5400" b="1" dirty="0"/>
            </a:br>
            <a:endParaRPr lang="da-DK" sz="5400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5082E9C-C875-402F-81AD-9D59A1340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7640"/>
            <a:ext cx="5992091" cy="5680364"/>
          </a:xfrm>
        </p:spPr>
        <p:txBody>
          <a:bodyPr>
            <a:normAutofit/>
          </a:bodyPr>
          <a:lstStyle/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sz="2500" dirty="0"/>
              <a:t>Tøver med et svar / gentager spørgsmålet / større pauser i svaret.</a:t>
            </a: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altLang="da-DK" sz="2500" dirty="0">
                <a:ea typeface="Calibri" panose="020F0502020204030204" pitchFamily="34" charset="0"/>
                <a:cs typeface="Times New Roman" panose="02020603050405020304" pitchFamily="18" charset="0"/>
              </a:rPr>
              <a:t>Blikket flakser</a:t>
            </a:r>
            <a:r>
              <a:rPr lang="da-DK" altLang="da-DK" sz="2500" dirty="0">
                <a:ea typeface="Calibri" panose="020F0502020204030204" pitchFamily="34" charset="0"/>
                <a:cs typeface="Calibri" panose="020F0502020204030204" pitchFamily="34" charset="0"/>
              </a:rPr>
              <a:t> eller kigger opad mod venstre, så betyder det, at de bruger højre hjernehalvdel, som er den kreative halvdel - de skaber sandsynligvis en løgn.</a:t>
            </a:r>
            <a:endParaRPr kumimoji="0" lang="da-DK" altLang="da-DK" sz="2500" b="0" i="0" u="none" strike="noStrike" cap="none" normalizeH="0" baseline="0" dirty="0">
              <a:ln>
                <a:noFill/>
              </a:ln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altLang="da-DK" sz="2500" dirty="0">
                <a:ea typeface="Calibri" panose="020F0502020204030204" pitchFamily="34" charset="0"/>
                <a:cs typeface="Times New Roman" panose="02020603050405020304" pitchFamily="18" charset="0"/>
              </a:rPr>
              <a:t>Ændring i blinkehastighed.</a:t>
            </a:r>
            <a:endParaRPr kumimoji="0" lang="da-DK" altLang="da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altLang="da-DK" sz="2500" dirty="0">
                <a:ea typeface="Calibri" panose="020F0502020204030204" pitchFamily="34" charset="0"/>
                <a:cs typeface="Times New Roman" panose="02020603050405020304" pitchFamily="18" charset="0"/>
              </a:rPr>
              <a:t>Ryster let på hovedet. </a:t>
            </a:r>
            <a:endParaRPr kumimoji="0" lang="da-DK" altLang="da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altLang="da-DK" sz="2500" dirty="0">
                <a:ea typeface="Calibri" panose="020F0502020204030204" pitchFamily="34" charset="0"/>
                <a:cs typeface="Times New Roman" panose="02020603050405020304" pitchFamily="18" charset="0"/>
              </a:rPr>
              <a:t>Svært ved at </a:t>
            </a:r>
            <a:r>
              <a:rPr lang="da-DK" altLang="da-DK" sz="2500" dirty="0">
                <a:ea typeface="Calibri" panose="020F0502020204030204" pitchFamily="34" charset="0"/>
                <a:cs typeface="Calibri" panose="020F0502020204030204" pitchFamily="34" charset="0"/>
              </a:rPr>
              <a:t>holde fingrene i ro.</a:t>
            </a:r>
            <a:endParaRPr kumimoji="0" lang="da-DK" altLang="da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altLang="da-DK" sz="2500" dirty="0">
                <a:ea typeface="Calibri" panose="020F0502020204030204" pitchFamily="34" charset="0"/>
                <a:cs typeface="Calibri" panose="020F0502020204030204" pitchFamily="34" charset="0"/>
              </a:rPr>
              <a:t>Krydser armene (forsvarsmekanisme).</a:t>
            </a:r>
            <a:endParaRPr kumimoji="0" lang="da-DK" altLang="da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altLang="da-DK" sz="2500" dirty="0">
                <a:ea typeface="Calibri" panose="020F0502020204030204" pitchFamily="34" charset="0"/>
                <a:cs typeface="Calibri" panose="020F0502020204030204" pitchFamily="34" charset="0"/>
              </a:rPr>
              <a:t>Gnider hænderne ned ad benene.</a:t>
            </a:r>
            <a:endParaRPr kumimoji="0" lang="da-DK" altLang="da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altLang="da-DK" sz="2500" dirty="0">
                <a:ea typeface="Calibri" panose="020F0502020204030204" pitchFamily="34" charset="0"/>
                <a:cs typeface="Calibri" panose="020F0502020204030204" pitchFamily="34" charset="0"/>
              </a:rPr>
              <a:t>Huden bliver en lille smule varmere.</a:t>
            </a:r>
            <a:endParaRPr kumimoji="0" lang="da-DK" altLang="da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altLang="da-DK" sz="2500" dirty="0">
                <a:ea typeface="Calibri" panose="020F0502020204030204" pitchFamily="34" charset="0"/>
                <a:cs typeface="Calibri" panose="020F0502020204030204" pitchFamily="34" charset="0"/>
              </a:rPr>
              <a:t>Næsens varme stiger markant.</a:t>
            </a:r>
            <a:endParaRPr kumimoji="0" lang="da-DK" altLang="da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da-DK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1594EC56-2894-4CD7-A5BB-7F2E876264EC}"/>
              </a:ext>
            </a:extLst>
          </p:cNvPr>
          <p:cNvSpPr txBox="1">
            <a:spLocks/>
          </p:cNvSpPr>
          <p:nvPr/>
        </p:nvSpPr>
        <p:spPr>
          <a:xfrm>
            <a:off x="824346" y="32611"/>
            <a:ext cx="10515600" cy="1325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da-DK" dirty="0"/>
          </a:p>
          <a:p>
            <a:pPr algn="r"/>
            <a:r>
              <a:rPr lang="da-DK" sz="5400" b="1" dirty="0"/>
              <a:t>… men din krop kan ikke</a:t>
            </a:r>
          </a:p>
        </p:txBody>
      </p:sp>
      <p:pic>
        <p:nvPicPr>
          <p:cNvPr id="8" name="Billede 7" descr="https://asset.dr.dk/imagescaler/?file=/images/crop/2016/07/06/1467841377_krop_grafik.png&amp;server=www.dr.dk&amp;w=786&amp;h=1204&amp;scaleAfter=crop&amp;quality=75&amp;ratio=620-950">
            <a:extLst>
              <a:ext uri="{FF2B5EF4-FFF2-40B4-BE49-F238E27FC236}">
                <a16:creationId xmlns:a16="http://schemas.microsoft.com/office/drawing/2014/main" id="{3AA3F2C6-299C-4015-874F-1E1C7F6B74E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873" y="1177640"/>
            <a:ext cx="3544454" cy="55918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563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E2609F-B5C4-49D7-AA80-4559AE2C5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5400" b="1" dirty="0"/>
              <a:t>Du kan lyve…</a:t>
            </a:r>
            <a:br>
              <a:rPr lang="da-DK" sz="5400" b="1" dirty="0"/>
            </a:br>
            <a:endParaRPr lang="da-DK" sz="5400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5082E9C-C875-402F-81AD-9D59A1340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346" y="1233473"/>
            <a:ext cx="5992091" cy="5680360"/>
          </a:xfrm>
        </p:spPr>
        <p:txBody>
          <a:bodyPr>
            <a:normAutofit fontScale="77500" lnSpcReduction="20000"/>
          </a:bodyPr>
          <a:lstStyle/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altLang="da-DK" sz="3200" dirty="0">
                <a:ea typeface="Times New Roman" panose="02020603050405020304" pitchFamily="18" charset="0"/>
                <a:cs typeface="Calibri" panose="020F0502020204030204" pitchFamily="34" charset="0"/>
              </a:rPr>
              <a:t>Løgn får pulsen og blodtrykket til at stige.</a:t>
            </a:r>
            <a:endParaRPr kumimoji="0" lang="da-DK" altLang="da-DK" sz="3200" b="0" i="0" u="none" strike="noStrike" cap="none" normalizeH="0" baseline="0" dirty="0">
              <a:ln>
                <a:noFill/>
              </a:ln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altLang="da-DK" sz="3200" dirty="0">
                <a:ea typeface="Times New Roman" panose="02020603050405020304" pitchFamily="18" charset="0"/>
                <a:cs typeface="Calibri" panose="020F0502020204030204" pitchFamily="34" charset="0"/>
              </a:rPr>
              <a:t>Løgnerens åndedræt bliver hurtigere og mindre dybt.</a:t>
            </a:r>
            <a:endParaRPr kumimoji="0" lang="da-DK" altLang="da-DK" sz="3200" b="0" i="0" u="none" strike="noStrike" cap="none" normalizeH="0" baseline="0" dirty="0">
              <a:ln>
                <a:noFill/>
              </a:ln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altLang="da-DK" sz="3200" dirty="0">
                <a:ea typeface="Times New Roman" panose="02020603050405020304" pitchFamily="18" charset="0"/>
                <a:cs typeface="Calibri" panose="020F0502020204030204" pitchFamily="34" charset="0"/>
              </a:rPr>
              <a:t>Løgneren sveder i håndfladerne og på fingerspidserne.</a:t>
            </a:r>
            <a:endParaRPr kumimoji="0" lang="da-DK" altLang="da-DK" sz="3200" b="0" i="0" u="none" strike="noStrike" cap="none" normalizeH="0" baseline="0" dirty="0">
              <a:ln>
                <a:noFill/>
              </a:ln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altLang="da-DK" sz="3200" dirty="0">
                <a:ea typeface="Times New Roman" panose="02020603050405020304" pitchFamily="18" charset="0"/>
                <a:cs typeface="Calibri" panose="020F0502020204030204" pitchFamily="34" charset="0"/>
              </a:rPr>
              <a:t>Ufrivillige muskelbevægelser får ben og arme til at spjætte en lille smule - bevæger sig rastløst.</a:t>
            </a:r>
            <a:endParaRPr kumimoji="0" lang="da-DK" altLang="da-DK" sz="3200" b="0" i="0" u="none" strike="noStrike" cap="none" normalizeH="0" baseline="0" dirty="0">
              <a:ln>
                <a:noFill/>
              </a:ln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altLang="da-DK" sz="3200" dirty="0">
                <a:ea typeface="Calibri" panose="020F0502020204030204" pitchFamily="34" charset="0"/>
                <a:cs typeface="Calibri" panose="020F0502020204030204" pitchFamily="34" charset="0"/>
              </a:rPr>
              <a:t>Fingrene rører ved næse, bryst, bag øret eller på panden. Kvinder holder sig desuden ofte om halsen ved struben, når de lyver.</a:t>
            </a:r>
            <a:endParaRPr kumimoji="0" lang="da-DK" altLang="da-DK" sz="3200" b="0" i="0" u="none" strike="noStrike" cap="none" normalizeH="0" baseline="0" dirty="0">
              <a:ln>
                <a:noFill/>
              </a:ln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altLang="da-DK" sz="3200" dirty="0">
                <a:ea typeface="Calibri" panose="020F0502020204030204" pitchFamily="34" charset="0"/>
                <a:cs typeface="Calibri" panose="020F0502020204030204" pitchFamily="34" charset="0"/>
              </a:rPr>
              <a:t>Virker anspændt og stiv i kroppen.</a:t>
            </a:r>
            <a:endParaRPr kumimoji="0" lang="da-DK" altLang="da-DK" sz="3200" b="0" i="0" u="none" strike="noStrike" cap="none" normalizeH="0" baseline="0" dirty="0">
              <a:ln>
                <a:noFill/>
              </a:ln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da-DK" altLang="da-DK" sz="3200" dirty="0">
                <a:ea typeface="Calibri" panose="020F0502020204030204" pitchFamily="34" charset="0"/>
                <a:cs typeface="Calibri" panose="020F0502020204030204" pitchFamily="34" charset="0"/>
              </a:rPr>
              <a:t>Hilser afbrydelser og temaskift velkommen.</a:t>
            </a:r>
            <a:endParaRPr kumimoji="0" lang="da-DK" altLang="da-DK" sz="32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1594EC56-2894-4CD7-A5BB-7F2E876264EC}"/>
              </a:ext>
            </a:extLst>
          </p:cNvPr>
          <p:cNvSpPr txBox="1">
            <a:spLocks/>
          </p:cNvSpPr>
          <p:nvPr/>
        </p:nvSpPr>
        <p:spPr>
          <a:xfrm>
            <a:off x="824346" y="32611"/>
            <a:ext cx="10515600" cy="1325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da-DK" dirty="0"/>
          </a:p>
          <a:p>
            <a:pPr algn="r"/>
            <a:r>
              <a:rPr lang="da-DK" sz="5400" b="1" dirty="0"/>
              <a:t>… men din krop kan ikke</a:t>
            </a:r>
          </a:p>
        </p:txBody>
      </p:sp>
      <p:pic>
        <p:nvPicPr>
          <p:cNvPr id="5" name="Billede 4" descr="https://asset.dr.dk/imagescaler/?file=/images/crop/2016/07/06/1467841377_krop_grafik.png&amp;server=www.dr.dk&amp;w=786&amp;h=1204&amp;scaleAfter=crop&amp;quality=75&amp;ratio=620-950">
            <a:extLst>
              <a:ext uri="{FF2B5EF4-FFF2-40B4-BE49-F238E27FC236}">
                <a16:creationId xmlns:a16="http://schemas.microsoft.com/office/drawing/2014/main" id="{DF2E232F-3297-4C0D-AACC-241FBCE8E60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873" y="1177640"/>
            <a:ext cx="3544454" cy="55918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2343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6318CB-8E21-44E3-9BC2-6ADBCA76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78" y="406691"/>
            <a:ext cx="10515600" cy="410730"/>
          </a:xfrm>
        </p:spPr>
        <p:txBody>
          <a:bodyPr>
            <a:noAutofit/>
          </a:bodyPr>
          <a:lstStyle/>
          <a:p>
            <a:r>
              <a:rPr lang="da-DK" sz="5400" b="1" dirty="0"/>
              <a:t>Løgnedetektor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FD97BFB-90B5-4CC6-B6B3-9D43DD1D3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77" y="1302324"/>
            <a:ext cx="6920345" cy="54309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/>
              <a:t>En løgnedetektor registrerer uregelmæs­sige reaktioner i det autonome nervesystem. </a:t>
            </a:r>
          </a:p>
          <a:p>
            <a:pPr marL="0" indent="0">
              <a:buNone/>
            </a:pPr>
            <a:r>
              <a:rPr lang="da-DK" dirty="0"/>
              <a:t>Man måler på </a:t>
            </a:r>
          </a:p>
          <a:p>
            <a:r>
              <a:rPr lang="da-DK" dirty="0"/>
              <a:t>Puls, blodtryk, hjertekardiogram </a:t>
            </a:r>
          </a:p>
          <a:p>
            <a:r>
              <a:rPr lang="da-DK" dirty="0"/>
              <a:t>Åndedræt,  </a:t>
            </a:r>
          </a:p>
          <a:p>
            <a:r>
              <a:rPr lang="da-DK" dirty="0"/>
              <a:t>Hudens fugtighed / elektriske ledningsevne. </a:t>
            </a:r>
          </a:p>
          <a:p>
            <a:pPr marL="0" indent="0">
              <a:buNone/>
            </a:pPr>
            <a:r>
              <a:rPr lang="da-DK" dirty="0"/>
              <a:t>Dette er kropsfunktioner, der påvirkes af følelsesmæssig stress og ikke kan undertrykkes.</a:t>
            </a:r>
          </a:p>
          <a:p>
            <a:r>
              <a:rPr lang="da-DK" dirty="0"/>
              <a:t>Derudover holder man øje med kropssproget – små ubevidste muskelsammentrækninger og bevægelser</a:t>
            </a:r>
          </a:p>
        </p:txBody>
      </p:sp>
      <p:sp>
        <p:nvSpPr>
          <p:cNvPr id="4" name="Pladsholder til indhold 2">
            <a:extLst>
              <a:ext uri="{FF2B5EF4-FFF2-40B4-BE49-F238E27FC236}">
                <a16:creationId xmlns:a16="http://schemas.microsoft.com/office/drawing/2014/main" id="{0CFC9401-7ACC-4248-92CB-9B129B4F8E8A}"/>
              </a:ext>
            </a:extLst>
          </p:cNvPr>
          <p:cNvSpPr txBox="1">
            <a:spLocks/>
          </p:cNvSpPr>
          <p:nvPr/>
        </p:nvSpPr>
        <p:spPr>
          <a:xfrm>
            <a:off x="7682337" y="1330036"/>
            <a:ext cx="3934689" cy="5403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da-DK" dirty="0"/>
              <a:t> </a:t>
            </a:r>
            <a:br>
              <a:rPr lang="da-DK" dirty="0"/>
            </a:br>
            <a:endParaRPr lang="da-DK" dirty="0"/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endParaRPr lang="da-DK" dirty="0"/>
          </a:p>
          <a:p>
            <a:pPr marL="0" indent="0">
              <a:lnSpc>
                <a:spcPct val="80000"/>
              </a:lnSpc>
              <a:buNone/>
            </a:pPr>
            <a:r>
              <a:rPr lang="da-DK" dirty="0">
                <a:sym typeface="Wingdings" panose="05000000000000000000" pitchFamily="2" charset="2"/>
              </a:rPr>
              <a:t> </a:t>
            </a:r>
            <a:r>
              <a:rPr lang="da-DK" dirty="0"/>
              <a:t>Hjerte og blod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à"/>
            </a:pPr>
            <a:r>
              <a:rPr lang="da-DK" dirty="0">
                <a:sym typeface="Wingdings" panose="05000000000000000000" pitchFamily="2" charset="2"/>
              </a:rPr>
              <a:t> Lunger og åndedræt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à"/>
            </a:pPr>
            <a:r>
              <a:rPr lang="da-DK" dirty="0">
                <a:sym typeface="Wingdings" panose="05000000000000000000" pitchFamily="2" charset="2"/>
              </a:rPr>
              <a:t> Hud</a:t>
            </a:r>
            <a:br>
              <a:rPr lang="da-DK" dirty="0">
                <a:sym typeface="Wingdings" panose="05000000000000000000" pitchFamily="2" charset="2"/>
              </a:rPr>
            </a:br>
            <a:endParaRPr lang="da-DK" dirty="0">
              <a:sym typeface="Wingdings" panose="05000000000000000000" pitchFamily="2" charset="2"/>
            </a:endParaRPr>
          </a:p>
          <a:p>
            <a:pPr marL="0" indent="0">
              <a:lnSpc>
                <a:spcPct val="80000"/>
              </a:lnSpc>
              <a:buNone/>
            </a:pPr>
            <a:br>
              <a:rPr lang="da-DK" dirty="0"/>
            </a:br>
            <a:endParaRPr lang="da-DK" dirty="0"/>
          </a:p>
          <a:p>
            <a:pPr marL="0" indent="0">
              <a:lnSpc>
                <a:spcPct val="80000"/>
              </a:lnSpc>
              <a:buNone/>
            </a:pPr>
            <a:r>
              <a:rPr lang="da-DK" dirty="0">
                <a:sym typeface="Wingdings" panose="05000000000000000000" pitchFamily="2" charset="2"/>
              </a:rPr>
              <a:t> </a:t>
            </a:r>
            <a:r>
              <a:rPr lang="da-DK" dirty="0"/>
              <a:t>Kropssprog og muskler</a:t>
            </a:r>
          </a:p>
        </p:txBody>
      </p:sp>
    </p:spTree>
    <p:extLst>
      <p:ext uri="{BB962C8B-B14F-4D97-AF65-F5344CB8AC3E}">
        <p14:creationId xmlns:p14="http://schemas.microsoft.com/office/powerpoint/2010/main" val="2646990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hlinkClick r:id="rId2"/>
            <a:extLst>
              <a:ext uri="{FF2B5EF4-FFF2-40B4-BE49-F238E27FC236}">
                <a16:creationId xmlns:a16="http://schemas.microsoft.com/office/drawing/2014/main" id="{9C33E481-9FCF-465F-91CA-8703E7BF54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795" y="909567"/>
            <a:ext cx="9378200" cy="5311123"/>
          </a:xfrm>
          <a:prstGeom prst="rect">
            <a:avLst/>
          </a:prstGeo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1793E3D9-A8E9-406C-B9C3-0AB20D2A9BFC}"/>
              </a:ext>
            </a:extLst>
          </p:cNvPr>
          <p:cNvSpPr txBox="1"/>
          <p:nvPr/>
        </p:nvSpPr>
        <p:spPr>
          <a:xfrm>
            <a:off x="803564" y="6400800"/>
            <a:ext cx="10501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hlinkClick r:id="rId2"/>
              </a:rPr>
              <a:t>http://livsstil.tv2.dk/kropogsundhed/2014-03-05-ekspert-s%C3%A5dan-afsl%C3%B8rer-du-en-l%C3%B8gner</a:t>
            </a:r>
            <a:r>
              <a:rPr lang="da-DK" dirty="0"/>
              <a:t> 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10C7D39B-B112-4507-A928-EE1D31996B35}"/>
              </a:ext>
            </a:extLst>
          </p:cNvPr>
          <p:cNvSpPr txBox="1"/>
          <p:nvPr/>
        </p:nvSpPr>
        <p:spPr>
          <a:xfrm>
            <a:off x="935182" y="263236"/>
            <a:ext cx="9899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/>
              <a:t>Sådan afslører du en løgner</a:t>
            </a:r>
          </a:p>
        </p:txBody>
      </p:sp>
    </p:spTree>
    <p:extLst>
      <p:ext uri="{BB962C8B-B14F-4D97-AF65-F5344CB8AC3E}">
        <p14:creationId xmlns:p14="http://schemas.microsoft.com/office/powerpoint/2010/main" val="2010045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FC239580-D0BA-40A8-AB73-B639D0098E82}"/>
              </a:ext>
            </a:extLst>
          </p:cNvPr>
          <p:cNvSpPr txBox="1"/>
          <p:nvPr/>
        </p:nvSpPr>
        <p:spPr>
          <a:xfrm>
            <a:off x="935182" y="6096000"/>
            <a:ext cx="1032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hlinkClick r:id="rId2"/>
              </a:rPr>
              <a:t>http://illvid.dk/mennesket/psykologi/loegner-laer-at-afsloere-en-bedrager-paa-kropssproget</a:t>
            </a:r>
            <a:r>
              <a:rPr lang="da-DK" dirty="0"/>
              <a:t> </a:t>
            </a:r>
          </a:p>
        </p:txBody>
      </p:sp>
      <p:pic>
        <p:nvPicPr>
          <p:cNvPr id="6" name="Billede 5">
            <a:hlinkClick r:id="rId2"/>
            <a:extLst>
              <a:ext uri="{FF2B5EF4-FFF2-40B4-BE49-F238E27FC236}">
                <a16:creationId xmlns:a16="http://schemas.microsoft.com/office/drawing/2014/main" id="{95C7455E-FA0C-4F85-9FB1-DC4988826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182" y="1033894"/>
            <a:ext cx="9787804" cy="4849971"/>
          </a:xfrm>
          <a:prstGeom prst="rect">
            <a:avLst/>
          </a:prstGeom>
        </p:spPr>
      </p:pic>
      <p:sp>
        <p:nvSpPr>
          <p:cNvPr id="7" name="Tekstfelt 6">
            <a:extLst>
              <a:ext uri="{FF2B5EF4-FFF2-40B4-BE49-F238E27FC236}">
                <a16:creationId xmlns:a16="http://schemas.microsoft.com/office/drawing/2014/main" id="{697F6932-0154-44D5-95CE-D199E234E22E}"/>
              </a:ext>
            </a:extLst>
          </p:cNvPr>
          <p:cNvSpPr txBox="1"/>
          <p:nvPr/>
        </p:nvSpPr>
        <p:spPr>
          <a:xfrm>
            <a:off x="935182" y="263236"/>
            <a:ext cx="9899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/>
              <a:t>Sådan blev de afsløret</a:t>
            </a:r>
          </a:p>
        </p:txBody>
      </p:sp>
    </p:spTree>
    <p:extLst>
      <p:ext uri="{BB962C8B-B14F-4D97-AF65-F5344CB8AC3E}">
        <p14:creationId xmlns:p14="http://schemas.microsoft.com/office/powerpoint/2010/main" val="4250847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: afrundede hjørner 11">
            <a:extLst>
              <a:ext uri="{FF2B5EF4-FFF2-40B4-BE49-F238E27FC236}">
                <a16:creationId xmlns:a16="http://schemas.microsoft.com/office/drawing/2014/main" id="{ED411A6C-B515-4D62-B02B-10A83FD9DC5B}"/>
              </a:ext>
            </a:extLst>
          </p:cNvPr>
          <p:cNvSpPr/>
          <p:nvPr/>
        </p:nvSpPr>
        <p:spPr>
          <a:xfrm>
            <a:off x="332504" y="5702874"/>
            <a:ext cx="10764981" cy="6096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: afrundede hjørner 10">
            <a:extLst>
              <a:ext uri="{FF2B5EF4-FFF2-40B4-BE49-F238E27FC236}">
                <a16:creationId xmlns:a16="http://schemas.microsoft.com/office/drawing/2014/main" id="{1EAE0032-C024-47CC-9BEC-9BE61D09D20B}"/>
              </a:ext>
            </a:extLst>
          </p:cNvPr>
          <p:cNvSpPr/>
          <p:nvPr/>
        </p:nvSpPr>
        <p:spPr>
          <a:xfrm>
            <a:off x="332504" y="4869869"/>
            <a:ext cx="10764981" cy="6096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1BCA6E4-6A82-44DB-A214-ACFB47C1FE87}"/>
              </a:ext>
            </a:extLst>
          </p:cNvPr>
          <p:cNvSpPr txBox="1"/>
          <p:nvPr/>
        </p:nvSpPr>
        <p:spPr>
          <a:xfrm>
            <a:off x="484909" y="609600"/>
            <a:ext cx="1108363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12 grupper			</a:t>
            </a:r>
            <a:r>
              <a:rPr lang="da-DK" sz="2800" dirty="0">
                <a:sym typeface="Wingdings" panose="05000000000000000000" pitchFamily="2" charset="2"/>
              </a:rPr>
              <a:t> </a:t>
            </a:r>
            <a:r>
              <a:rPr lang="da-DK" sz="2800" dirty="0"/>
              <a:t>7 grupper med 5 elever og </a:t>
            </a:r>
          </a:p>
          <a:p>
            <a:r>
              <a:rPr lang="da-DK" sz="2800" dirty="0"/>
              <a:t>				</a:t>
            </a:r>
            <a:r>
              <a:rPr lang="da-DK" sz="2800" dirty="0">
                <a:sym typeface="Wingdings" panose="05000000000000000000" pitchFamily="2" charset="2"/>
              </a:rPr>
              <a:t> </a:t>
            </a:r>
            <a:r>
              <a:rPr lang="da-DK" sz="2800" dirty="0"/>
              <a:t>5 grupper med 6 elever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3 grupper i hvert emne:</a:t>
            </a:r>
          </a:p>
          <a:p>
            <a:endParaRPr lang="da-DK" dirty="0"/>
          </a:p>
        </p:txBody>
      </p:sp>
      <p:sp>
        <p:nvSpPr>
          <p:cNvPr id="9" name="Rektangel: afrundede hjørner 8">
            <a:extLst>
              <a:ext uri="{FF2B5EF4-FFF2-40B4-BE49-F238E27FC236}">
                <a16:creationId xmlns:a16="http://schemas.microsoft.com/office/drawing/2014/main" id="{98571F77-A84C-4FD2-8F85-DC799EEDD012}"/>
              </a:ext>
            </a:extLst>
          </p:cNvPr>
          <p:cNvSpPr/>
          <p:nvPr/>
        </p:nvSpPr>
        <p:spPr>
          <a:xfrm>
            <a:off x="346364" y="4031671"/>
            <a:ext cx="10764981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8B7E6B36-8502-4302-AAA5-B4A92399A516}"/>
              </a:ext>
            </a:extLst>
          </p:cNvPr>
          <p:cNvSpPr txBox="1"/>
          <p:nvPr/>
        </p:nvSpPr>
        <p:spPr>
          <a:xfrm>
            <a:off x="5261259" y="3191649"/>
            <a:ext cx="1039098" cy="33855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800" b="1" dirty="0"/>
              <a:t>Hud</a:t>
            </a:r>
          </a:p>
          <a:p>
            <a:pPr algn="ctr"/>
            <a:endParaRPr lang="da-DK" sz="2800" dirty="0"/>
          </a:p>
          <a:p>
            <a:pPr algn="ctr"/>
            <a:r>
              <a:rPr lang="da-DK" sz="2800" dirty="0"/>
              <a:t>H1</a:t>
            </a:r>
          </a:p>
          <a:p>
            <a:pPr algn="ctr"/>
            <a:endParaRPr lang="da-DK" sz="2800" dirty="0"/>
          </a:p>
          <a:p>
            <a:pPr algn="ctr"/>
            <a:r>
              <a:rPr lang="da-DK" sz="2800" dirty="0"/>
              <a:t>H2</a:t>
            </a:r>
          </a:p>
          <a:p>
            <a:pPr algn="ctr"/>
            <a:endParaRPr lang="da-DK" sz="2800" dirty="0"/>
          </a:p>
          <a:p>
            <a:pPr algn="ctr"/>
            <a:r>
              <a:rPr lang="da-DK" sz="2800" dirty="0"/>
              <a:t>H3</a:t>
            </a:r>
          </a:p>
          <a:p>
            <a:pPr algn="ctr"/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84CC225-F143-45DB-AAC7-43224772EB86}"/>
              </a:ext>
            </a:extLst>
          </p:cNvPr>
          <p:cNvSpPr txBox="1"/>
          <p:nvPr/>
        </p:nvSpPr>
        <p:spPr>
          <a:xfrm>
            <a:off x="2225384" y="3191649"/>
            <a:ext cx="2331032" cy="33855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800" b="1" dirty="0"/>
              <a:t>Blod og hjerte</a:t>
            </a:r>
          </a:p>
          <a:p>
            <a:pPr algn="ctr"/>
            <a:endParaRPr lang="da-DK" sz="2800" dirty="0"/>
          </a:p>
          <a:p>
            <a:pPr algn="ctr"/>
            <a:r>
              <a:rPr lang="da-DK" sz="2800" dirty="0"/>
              <a:t>B1</a:t>
            </a:r>
          </a:p>
          <a:p>
            <a:pPr algn="ctr"/>
            <a:endParaRPr lang="da-DK" sz="2800" dirty="0"/>
          </a:p>
          <a:p>
            <a:pPr algn="ctr"/>
            <a:r>
              <a:rPr lang="da-DK" sz="2800" dirty="0"/>
              <a:t>B2</a:t>
            </a:r>
          </a:p>
          <a:p>
            <a:pPr algn="ctr"/>
            <a:endParaRPr lang="da-DK" sz="2800" dirty="0"/>
          </a:p>
          <a:p>
            <a:pPr algn="ctr"/>
            <a:r>
              <a:rPr lang="da-DK" sz="2800" dirty="0"/>
              <a:t>B3</a:t>
            </a:r>
          </a:p>
          <a:p>
            <a:pPr algn="ctr"/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65A66CF-57E2-4928-BB9B-3CF9B7937319}"/>
              </a:ext>
            </a:extLst>
          </p:cNvPr>
          <p:cNvSpPr txBox="1"/>
          <p:nvPr/>
        </p:nvSpPr>
        <p:spPr>
          <a:xfrm>
            <a:off x="9542305" y="3191649"/>
            <a:ext cx="1274618" cy="33855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800" b="1" dirty="0"/>
              <a:t>Lunger</a:t>
            </a:r>
          </a:p>
          <a:p>
            <a:pPr algn="ctr"/>
            <a:endParaRPr lang="da-DK" sz="2800" dirty="0"/>
          </a:p>
          <a:p>
            <a:pPr algn="ctr"/>
            <a:r>
              <a:rPr lang="da-DK" sz="2800" dirty="0"/>
              <a:t>L1</a:t>
            </a:r>
          </a:p>
          <a:p>
            <a:pPr algn="ctr"/>
            <a:endParaRPr lang="da-DK" sz="2800" dirty="0"/>
          </a:p>
          <a:p>
            <a:pPr algn="ctr"/>
            <a:r>
              <a:rPr lang="da-DK" sz="2800" dirty="0"/>
              <a:t>L2</a:t>
            </a:r>
          </a:p>
          <a:p>
            <a:pPr algn="ctr"/>
            <a:endParaRPr lang="da-DK" sz="2800" dirty="0"/>
          </a:p>
          <a:p>
            <a:pPr algn="ctr"/>
            <a:r>
              <a:rPr lang="da-DK" sz="2800" dirty="0"/>
              <a:t>L3</a:t>
            </a:r>
          </a:p>
          <a:p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0413BAF3-AAD9-4E3F-90C5-E51DF2A945C4}"/>
              </a:ext>
            </a:extLst>
          </p:cNvPr>
          <p:cNvSpPr txBox="1"/>
          <p:nvPr/>
        </p:nvSpPr>
        <p:spPr>
          <a:xfrm>
            <a:off x="7017318" y="3191651"/>
            <a:ext cx="1835736" cy="33855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800" b="1" dirty="0"/>
              <a:t>Kropssprog</a:t>
            </a:r>
          </a:p>
          <a:p>
            <a:pPr algn="ctr"/>
            <a:endParaRPr lang="da-DK" sz="2800" dirty="0"/>
          </a:p>
          <a:p>
            <a:pPr algn="ctr"/>
            <a:r>
              <a:rPr lang="da-DK" sz="2800" dirty="0"/>
              <a:t>K1</a:t>
            </a:r>
          </a:p>
          <a:p>
            <a:pPr algn="ctr"/>
            <a:endParaRPr lang="da-DK" sz="2800" dirty="0"/>
          </a:p>
          <a:p>
            <a:pPr algn="ctr"/>
            <a:r>
              <a:rPr lang="da-DK" sz="2800" dirty="0"/>
              <a:t>K2</a:t>
            </a:r>
          </a:p>
          <a:p>
            <a:pPr algn="ctr"/>
            <a:endParaRPr lang="da-DK" sz="2800" dirty="0"/>
          </a:p>
          <a:p>
            <a:pPr algn="ctr"/>
            <a:r>
              <a:rPr lang="da-DK" sz="2800" dirty="0"/>
              <a:t>K3</a:t>
            </a:r>
          </a:p>
          <a:p>
            <a:endParaRPr lang="da-DK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5C3E48CB-2205-48FC-A862-F534B39ED24B}"/>
              </a:ext>
            </a:extLst>
          </p:cNvPr>
          <p:cNvSpPr txBox="1"/>
          <p:nvPr/>
        </p:nvSpPr>
        <p:spPr>
          <a:xfrm>
            <a:off x="568041" y="4087091"/>
            <a:ext cx="1610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/>
              <a:t>Etterne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5DDAC9F4-2DC8-4CE0-9B63-0DB2394611F0}"/>
              </a:ext>
            </a:extLst>
          </p:cNvPr>
          <p:cNvSpPr txBox="1"/>
          <p:nvPr/>
        </p:nvSpPr>
        <p:spPr>
          <a:xfrm>
            <a:off x="554182" y="4946084"/>
            <a:ext cx="1610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 err="1"/>
              <a:t>Toerne</a:t>
            </a:r>
            <a:endParaRPr lang="da-DK" sz="2800" b="1" dirty="0"/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62625F2-D0F8-4910-A96B-F86C42858FC5}"/>
              </a:ext>
            </a:extLst>
          </p:cNvPr>
          <p:cNvSpPr txBox="1"/>
          <p:nvPr/>
        </p:nvSpPr>
        <p:spPr>
          <a:xfrm>
            <a:off x="554179" y="5777365"/>
            <a:ext cx="1610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/>
              <a:t>Treerne</a:t>
            </a:r>
          </a:p>
        </p:txBody>
      </p:sp>
    </p:spTree>
    <p:extLst>
      <p:ext uri="{BB962C8B-B14F-4D97-AF65-F5344CB8AC3E}">
        <p14:creationId xmlns:p14="http://schemas.microsoft.com/office/powerpoint/2010/main" val="3295147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320</Words>
  <Application>Microsoft Office PowerPoint</Application>
  <PresentationFormat>Widescreen</PresentationFormat>
  <Paragraphs>80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Office-tema</vt:lpstr>
      <vt:lpstr>I sandhedens tjeneste</vt:lpstr>
      <vt:lpstr>Du kan lyve… </vt:lpstr>
      <vt:lpstr>Du kan lyve… </vt:lpstr>
      <vt:lpstr>Løgnedetektor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sandhedens tjeneste</dc:title>
  <dc:creator>Lone Skafte</dc:creator>
  <cp:lastModifiedBy>Lone Skafte</cp:lastModifiedBy>
  <cp:revision>9</cp:revision>
  <cp:lastPrinted>2017-09-20T18:58:08Z</cp:lastPrinted>
  <dcterms:created xsi:type="dcterms:W3CDTF">2017-09-20T17:33:22Z</dcterms:created>
  <dcterms:modified xsi:type="dcterms:W3CDTF">2017-09-20T19:15:28Z</dcterms:modified>
</cp:coreProperties>
</file>