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5" r:id="rId9"/>
    <p:sldId id="263" r:id="rId10"/>
    <p:sldId id="266" r:id="rId11"/>
    <p:sldId id="268" r:id="rId12"/>
    <p:sldId id="269" r:id="rId13"/>
    <p:sldId id="270" r:id="rId14"/>
    <p:sldId id="264"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6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ema til typografi 1 - markeringsfarv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ema til typografi 2 - markeringsfarv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966"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regnear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regnear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'Ark1'!$B$1</c:f>
              <c:strCache>
                <c:ptCount val="1"/>
                <c:pt idx="0">
                  <c:v>8.a</c:v>
                </c:pt>
              </c:strCache>
            </c:strRef>
          </c:tx>
          <c:invertIfNegative val="0"/>
          <c:cat>
            <c:strRef>
              <c:f>'Ark1'!$A$2:$A$5</c:f>
              <c:strCache>
                <c:ptCount val="2"/>
                <c:pt idx="0">
                  <c:v>Vil gerne bruge den</c:v>
                </c:pt>
                <c:pt idx="1">
                  <c:v>Vil ikke bruge den</c:v>
                </c:pt>
              </c:strCache>
            </c:strRef>
          </c:cat>
          <c:val>
            <c:numRef>
              <c:f>'Ark1'!$B$2:$B$5</c:f>
              <c:numCache>
                <c:formatCode>General</c:formatCode>
                <c:ptCount val="4"/>
                <c:pt idx="0">
                  <c:v>12</c:v>
                </c:pt>
                <c:pt idx="1">
                  <c:v>3</c:v>
                </c:pt>
              </c:numCache>
            </c:numRef>
          </c:val>
        </c:ser>
        <c:dLbls>
          <c:showLegendKey val="0"/>
          <c:showVal val="0"/>
          <c:showCatName val="0"/>
          <c:showSerName val="0"/>
          <c:showPercent val="0"/>
          <c:showBubbleSize val="0"/>
        </c:dLbls>
        <c:gapWidth val="150"/>
        <c:axId val="86363136"/>
        <c:axId val="95257344"/>
      </c:barChart>
      <c:catAx>
        <c:axId val="86363136"/>
        <c:scaling>
          <c:orientation val="minMax"/>
        </c:scaling>
        <c:delete val="0"/>
        <c:axPos val="b"/>
        <c:majorTickMark val="out"/>
        <c:minorTickMark val="none"/>
        <c:tickLblPos val="nextTo"/>
        <c:crossAx val="95257344"/>
        <c:crosses val="autoZero"/>
        <c:auto val="1"/>
        <c:lblAlgn val="ctr"/>
        <c:lblOffset val="100"/>
        <c:noMultiLvlLbl val="0"/>
      </c:catAx>
      <c:valAx>
        <c:axId val="95257344"/>
        <c:scaling>
          <c:orientation val="minMax"/>
        </c:scaling>
        <c:delete val="0"/>
        <c:axPos val="l"/>
        <c:majorGridlines/>
        <c:numFmt formatCode="General" sourceLinked="1"/>
        <c:majorTickMark val="out"/>
        <c:minorTickMark val="none"/>
        <c:tickLblPos val="nextTo"/>
        <c:crossAx val="86363136"/>
        <c:crosses val="autoZero"/>
        <c:crossBetween val="between"/>
      </c:valAx>
    </c:plotArea>
    <c:legend>
      <c:legendPos val="r"/>
      <c:layout/>
      <c:overlay val="0"/>
    </c:legend>
    <c:plotVisOnly val="1"/>
    <c:dispBlanksAs val="gap"/>
    <c:showDLblsOverMax val="0"/>
  </c:chart>
  <c:txPr>
    <a:bodyPr/>
    <a:lstStyle/>
    <a:p>
      <a:pPr>
        <a:defRPr sz="1800"/>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'Ark1'!$B$1</c:f>
              <c:strCache>
                <c:ptCount val="1"/>
                <c:pt idx="0">
                  <c:v>8.a</c:v>
                </c:pt>
              </c:strCache>
            </c:strRef>
          </c:tx>
          <c:cat>
            <c:strRef>
              <c:f>'Ark1'!$A$2:$A$3</c:f>
              <c:strCache>
                <c:ptCount val="2"/>
                <c:pt idx="0">
                  <c:v>Vil gerne bruge den</c:v>
                </c:pt>
                <c:pt idx="1">
                  <c:v>Vil ikke bruge den</c:v>
                </c:pt>
              </c:strCache>
            </c:strRef>
          </c:cat>
          <c:val>
            <c:numRef>
              <c:f>'Ark1'!$B$2:$B$3</c:f>
              <c:numCache>
                <c:formatCode>General</c:formatCode>
                <c:ptCount val="2"/>
                <c:pt idx="0">
                  <c:v>12</c:v>
                </c:pt>
                <c:pt idx="1">
                  <c:v>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col"/>
        <c:grouping val="clustered"/>
        <c:varyColors val="0"/>
        <c:ser>
          <c:idx val="0"/>
          <c:order val="0"/>
          <c:tx>
            <c:strRef>
              <c:f>'Ark1'!$B$1</c:f>
              <c:strCache>
                <c:ptCount val="1"/>
                <c:pt idx="0">
                  <c:v>Tilfældige på gangen</c:v>
                </c:pt>
              </c:strCache>
            </c:strRef>
          </c:tx>
          <c:invertIfNegative val="0"/>
          <c:cat>
            <c:strRef>
              <c:f>'Ark1'!$A$2:$A$5</c:f>
              <c:strCache>
                <c:ptCount val="3"/>
                <c:pt idx="0">
                  <c:v>Vil gerne bruge den</c:v>
                </c:pt>
                <c:pt idx="1">
                  <c:v>Vil ikke bruge den</c:v>
                </c:pt>
                <c:pt idx="2">
                  <c:v>Vil måske bruge den</c:v>
                </c:pt>
              </c:strCache>
            </c:strRef>
          </c:cat>
          <c:val>
            <c:numRef>
              <c:f>'Ark1'!$B$2:$B$5</c:f>
              <c:numCache>
                <c:formatCode>General</c:formatCode>
                <c:ptCount val="4"/>
                <c:pt idx="0">
                  <c:v>15</c:v>
                </c:pt>
                <c:pt idx="1">
                  <c:v>3</c:v>
                </c:pt>
                <c:pt idx="2">
                  <c:v>2</c:v>
                </c:pt>
              </c:numCache>
            </c:numRef>
          </c:val>
        </c:ser>
        <c:dLbls>
          <c:showLegendKey val="0"/>
          <c:showVal val="0"/>
          <c:showCatName val="0"/>
          <c:showSerName val="0"/>
          <c:showPercent val="0"/>
          <c:showBubbleSize val="0"/>
        </c:dLbls>
        <c:gapWidth val="150"/>
        <c:axId val="109658880"/>
        <c:axId val="109660416"/>
      </c:barChart>
      <c:catAx>
        <c:axId val="109658880"/>
        <c:scaling>
          <c:orientation val="minMax"/>
        </c:scaling>
        <c:delete val="0"/>
        <c:axPos val="b"/>
        <c:majorTickMark val="out"/>
        <c:minorTickMark val="none"/>
        <c:tickLblPos val="nextTo"/>
        <c:crossAx val="109660416"/>
        <c:crosses val="autoZero"/>
        <c:auto val="1"/>
        <c:lblAlgn val="ctr"/>
        <c:lblOffset val="100"/>
        <c:noMultiLvlLbl val="0"/>
      </c:catAx>
      <c:valAx>
        <c:axId val="109660416"/>
        <c:scaling>
          <c:orientation val="minMax"/>
        </c:scaling>
        <c:delete val="0"/>
        <c:axPos val="l"/>
        <c:majorGridlines/>
        <c:numFmt formatCode="General" sourceLinked="1"/>
        <c:majorTickMark val="out"/>
        <c:minorTickMark val="none"/>
        <c:tickLblPos val="nextTo"/>
        <c:crossAx val="109658880"/>
        <c:crosses val="autoZero"/>
        <c:crossBetween val="between"/>
      </c:valAx>
    </c:plotArea>
    <c:legend>
      <c:legendPos val="r"/>
      <c:overlay val="0"/>
    </c:legend>
    <c:plotVisOnly val="1"/>
    <c:dispBlanksAs val="gap"/>
    <c:showDLblsOverMax val="0"/>
  </c:chart>
  <c:txPr>
    <a:bodyPr/>
    <a:lstStyle/>
    <a:p>
      <a:pPr>
        <a:defRPr sz="18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'Ark1'!$B$1</c:f>
              <c:strCache>
                <c:ptCount val="1"/>
                <c:pt idx="0">
                  <c:v>Tilfældige på gangen</c:v>
                </c:pt>
              </c:strCache>
            </c:strRef>
          </c:tx>
          <c:cat>
            <c:strRef>
              <c:f>'Ark1'!$A$2:$A$4</c:f>
              <c:strCache>
                <c:ptCount val="3"/>
                <c:pt idx="0">
                  <c:v>Vil gerne bruge den</c:v>
                </c:pt>
                <c:pt idx="1">
                  <c:v>Vil ikke bruge den</c:v>
                </c:pt>
                <c:pt idx="2">
                  <c:v>Vil måske bruge den</c:v>
                </c:pt>
              </c:strCache>
            </c:strRef>
          </c:cat>
          <c:val>
            <c:numRef>
              <c:f>'Ark1'!$B$2:$B$4</c:f>
              <c:numCache>
                <c:formatCode>General</c:formatCode>
                <c:ptCount val="3"/>
                <c:pt idx="0">
                  <c:v>15</c:v>
                </c:pt>
                <c:pt idx="1">
                  <c:v>3</c:v>
                </c:pt>
                <c:pt idx="2">
                  <c:v>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manualLayout>
          <c:layoutTarget val="inner"/>
          <c:xMode val="edge"/>
          <c:yMode val="edge"/>
          <c:x val="6.2951107242248006E-2"/>
          <c:y val="0.18544553015210399"/>
          <c:w val="0.78136825861591397"/>
          <c:h val="0.70202978844511899"/>
        </c:manualLayout>
      </c:layout>
      <c:barChart>
        <c:barDir val="col"/>
        <c:grouping val="clustered"/>
        <c:varyColors val="0"/>
        <c:ser>
          <c:idx val="0"/>
          <c:order val="0"/>
          <c:tx>
            <c:strRef>
              <c:f>'Ark1'!$B$1</c:f>
              <c:strCache>
                <c:ptCount val="1"/>
                <c:pt idx="0">
                  <c:v>Serie 1</c:v>
                </c:pt>
              </c:strCache>
            </c:strRef>
          </c:tx>
          <c:invertIfNegative val="0"/>
          <c:cat>
            <c:strRef>
              <c:f>'Ark1'!$A$2:$A$4</c:f>
              <c:strCache>
                <c:ptCount val="3"/>
                <c:pt idx="0">
                  <c:v>Vil gerne bruge den </c:v>
                </c:pt>
                <c:pt idx="1">
                  <c:v>Vil ikke bruge den</c:v>
                </c:pt>
                <c:pt idx="2">
                  <c:v>Vil måske bruge den</c:v>
                </c:pt>
              </c:strCache>
            </c:strRef>
          </c:cat>
          <c:val>
            <c:numRef>
              <c:f>'Ark1'!$B$2:$B$4</c:f>
              <c:numCache>
                <c:formatCode>General</c:formatCode>
                <c:ptCount val="3"/>
                <c:pt idx="0">
                  <c:v>27</c:v>
                </c:pt>
                <c:pt idx="1">
                  <c:v>6</c:v>
                </c:pt>
                <c:pt idx="2">
                  <c:v>2</c:v>
                </c:pt>
              </c:numCache>
            </c:numRef>
          </c:val>
        </c:ser>
        <c:dLbls>
          <c:showLegendKey val="0"/>
          <c:showVal val="0"/>
          <c:showCatName val="0"/>
          <c:showSerName val="0"/>
          <c:showPercent val="0"/>
          <c:showBubbleSize val="0"/>
        </c:dLbls>
        <c:gapWidth val="150"/>
        <c:axId val="113273088"/>
        <c:axId val="113274880"/>
      </c:barChart>
      <c:catAx>
        <c:axId val="113273088"/>
        <c:scaling>
          <c:orientation val="minMax"/>
        </c:scaling>
        <c:delete val="0"/>
        <c:axPos val="b"/>
        <c:majorTickMark val="out"/>
        <c:minorTickMark val="none"/>
        <c:tickLblPos val="nextTo"/>
        <c:crossAx val="113274880"/>
        <c:crosses val="autoZero"/>
        <c:auto val="1"/>
        <c:lblAlgn val="ctr"/>
        <c:lblOffset val="100"/>
        <c:noMultiLvlLbl val="0"/>
      </c:catAx>
      <c:valAx>
        <c:axId val="113274880"/>
        <c:scaling>
          <c:orientation val="minMax"/>
        </c:scaling>
        <c:delete val="0"/>
        <c:axPos val="l"/>
        <c:majorGridlines/>
        <c:numFmt formatCode="General" sourceLinked="1"/>
        <c:majorTickMark val="out"/>
        <c:minorTickMark val="none"/>
        <c:tickLblPos val="nextTo"/>
        <c:crossAx val="113273088"/>
        <c:crosses val="autoZero"/>
        <c:crossBetween val="between"/>
      </c:valAx>
    </c:plotArea>
    <c:legend>
      <c:legendPos val="r"/>
      <c:overlay val="0"/>
    </c:legend>
    <c:plotVisOnly val="1"/>
    <c:dispBlanksAs val="gap"/>
    <c:showDLblsOverMax val="0"/>
  </c:chart>
  <c:txPr>
    <a:bodyPr/>
    <a:lstStyle/>
    <a:p>
      <a:pPr>
        <a:defRPr sz="18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62BAC3-67C6-444C-9AE5-71131F5E3BA2}" type="datetimeFigureOut">
              <a:rPr lang="da-DK" smtClean="0"/>
              <a:t>21-11-2012</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7B3D2-A004-8246-BCA1-14D1FBE66EE3}" type="slidenum">
              <a:rPr lang="da-DK" smtClean="0"/>
              <a:t>‹nr.›</a:t>
            </a:fld>
            <a:endParaRPr lang="da-DK"/>
          </a:p>
        </p:txBody>
      </p:sp>
    </p:spTree>
    <p:extLst>
      <p:ext uri="{BB962C8B-B14F-4D97-AF65-F5344CB8AC3E}">
        <p14:creationId xmlns:p14="http://schemas.microsoft.com/office/powerpoint/2010/main" val="25418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9A8C2-DFC1-E343-85B1-1512210CAC39}" type="datetimeFigureOut">
              <a:rPr lang="da-DK" smtClean="0"/>
              <a:t>21-11-2012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5ECF5-1717-7845-9EF1-B0A8CBA96E77}" type="slidenum">
              <a:rPr lang="da-DK" smtClean="0"/>
              <a:t>‹nr.›</a:t>
            </a:fld>
            <a:endParaRPr lang="da-DK"/>
          </a:p>
        </p:txBody>
      </p:sp>
    </p:spTree>
    <p:extLst>
      <p:ext uri="{BB962C8B-B14F-4D97-AF65-F5344CB8AC3E}">
        <p14:creationId xmlns:p14="http://schemas.microsoft.com/office/powerpoint/2010/main" val="10532880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da-DK" smtClean="0"/>
              <a:t>Klik for at redigere i masteren</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dirty="0"/>
          </a:p>
        </p:txBody>
      </p:sp>
      <p:sp>
        <p:nvSpPr>
          <p:cNvPr id="4" name="Date Placeholder 3"/>
          <p:cNvSpPr>
            <a:spLocks noGrp="1"/>
          </p:cNvSpPr>
          <p:nvPr>
            <p:ph type="dt" sz="half" idx="10"/>
          </p:nvPr>
        </p:nvSpPr>
        <p:spPr/>
        <p:txBody>
          <a:bodyPr/>
          <a:lstStyle/>
          <a:p>
            <a:fld id="{0AA81777-02C8-B64A-A8D8-03906D054B37}" type="datetime1">
              <a:rPr lang="da-DK" smtClean="0"/>
              <a:t>21-11-2012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over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da-DK" smtClean="0"/>
              <a:t>Klik for at redigere i masteren</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da-DK" smtClean="0"/>
              <a:t>Klik for at redigere teksttypografierne i masteren</a:t>
            </a:r>
          </a:p>
        </p:txBody>
      </p:sp>
      <p:sp>
        <p:nvSpPr>
          <p:cNvPr id="5" name="Date Placeholder 4"/>
          <p:cNvSpPr>
            <a:spLocks noGrp="1"/>
          </p:cNvSpPr>
          <p:nvPr>
            <p:ph type="dt" sz="half" idx="10"/>
          </p:nvPr>
        </p:nvSpPr>
        <p:spPr/>
        <p:txBody>
          <a:bodyPr/>
          <a:lstStyle/>
          <a:p>
            <a:fld id="{10A4AF15-5133-C147-8510-96E3C18AD3FC}" type="datetime1">
              <a:rPr lang="da-DK" smtClean="0"/>
              <a:t>21-11-2012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a:p>
        </p:txBody>
      </p:sp>
      <p:sp>
        <p:nvSpPr>
          <p:cNvPr id="3" name="Vertical Text Placeholder 2"/>
          <p:cNvSpPr>
            <a:spLocks noGrp="1"/>
          </p:cNvSpPr>
          <p:nvPr>
            <p:ph type="body" orient="vert" idx="1"/>
          </p:nvPr>
        </p:nvSpPr>
        <p:spPr/>
        <p:txBody>
          <a:bodyPr vert="eaVert"/>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8B33D84C-F703-C748-8646-9484B03A0742}" type="datetime1">
              <a:rPr lang="da-DK" smtClean="0"/>
              <a:t>21-11-2012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da-DK" smtClean="0"/>
              <a:t>Klik for at redigere i masteren</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C8C01AEF-3E71-0E4D-8F9C-75C205795B6C}" type="datetime1">
              <a:rPr lang="da-DK" smtClean="0"/>
              <a:t>21-11-2012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a:p>
        </p:txBody>
      </p:sp>
      <p:sp>
        <p:nvSpPr>
          <p:cNvPr id="3" name="Content Placeholder 2"/>
          <p:cNvSpPr>
            <a:spLocks noGrp="1"/>
          </p:cNvSpPr>
          <p:nvPr>
            <p:ph idx="1"/>
          </p:nvPr>
        </p:nvSpPr>
        <p:spPr/>
        <p:txBody>
          <a:bodyPr/>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BC403EBC-75FE-624B-9D6F-7463486D5A71}" type="datetime1">
              <a:rPr lang="da-DK" smtClean="0"/>
              <a:t>21-11-2012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da-DK" smtClean="0"/>
              <a:t>Klik for at redigere i masteren</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Date Placeholder 3"/>
          <p:cNvSpPr>
            <a:spLocks noGrp="1"/>
          </p:cNvSpPr>
          <p:nvPr>
            <p:ph type="dt" sz="half" idx="10"/>
          </p:nvPr>
        </p:nvSpPr>
        <p:spPr/>
        <p:txBody>
          <a:bodyPr/>
          <a:lstStyle/>
          <a:p>
            <a:fld id="{935C5F76-DA22-1343-9ECB-CA4E4A3B81A8}" type="datetime1">
              <a:rPr lang="da-DK" smtClean="0"/>
              <a:t>21-11-2012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da-DK" smtClean="0"/>
              <a:t>Klik for at redigere i masteren</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5" name="Date Placeholder 4"/>
          <p:cNvSpPr>
            <a:spLocks noGrp="1"/>
          </p:cNvSpPr>
          <p:nvPr>
            <p:ph type="dt" sz="half" idx="10"/>
          </p:nvPr>
        </p:nvSpPr>
        <p:spPr/>
        <p:txBody>
          <a:bodyPr/>
          <a:lstStyle/>
          <a:p>
            <a:fld id="{AABDFA3D-D993-274C-8B10-A17E9673D48D}" type="datetime1">
              <a:rPr lang="da-DK" smtClean="0"/>
              <a:t>21-11-2012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da-DK" smtClean="0"/>
              <a:t>Klik for at redigere i masteren</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7" name="Date Placeholder 6"/>
          <p:cNvSpPr>
            <a:spLocks noGrp="1"/>
          </p:cNvSpPr>
          <p:nvPr>
            <p:ph type="dt" sz="half" idx="10"/>
          </p:nvPr>
        </p:nvSpPr>
        <p:spPr/>
        <p:txBody>
          <a:bodyPr/>
          <a:lstStyle/>
          <a:p>
            <a:fld id="{11D58BFE-BDC1-1540-9C45-31DDFDEA3D60}" type="datetime1">
              <a:rPr lang="da-DK" smtClean="0"/>
              <a:t>21-11-2012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a:p>
        </p:txBody>
      </p:sp>
      <p:sp>
        <p:nvSpPr>
          <p:cNvPr id="3" name="Date Placeholder 2"/>
          <p:cNvSpPr>
            <a:spLocks noGrp="1"/>
          </p:cNvSpPr>
          <p:nvPr>
            <p:ph type="dt" sz="half" idx="10"/>
          </p:nvPr>
        </p:nvSpPr>
        <p:spPr/>
        <p:txBody>
          <a:bodyPr/>
          <a:lstStyle/>
          <a:p>
            <a:fld id="{5ED6FB9C-13D2-6A48-BFFC-394AAEB007C7}" type="datetime1">
              <a:rPr lang="da-DK" smtClean="0"/>
              <a:t>21-11-2012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1392E-7218-5D49-97D7-4EE3DBF3298E}" type="datetime1">
              <a:rPr lang="da-DK" smtClean="0"/>
              <a:t>21-11-2012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da-DK" smtClean="0"/>
              <a:t>Klik for at redigere i masteren</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p:txBody>
          <a:bodyPr/>
          <a:lstStyle/>
          <a:p>
            <a:fld id="{E61F4648-5E46-6146-91DF-16E91411E2B1}" type="datetime1">
              <a:rPr lang="da-DK" smtClean="0"/>
              <a:t>21-11-2012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da-DK" smtClean="0"/>
              <a:t>Klik for at redigere i masteren</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da-DK" smtClean="0"/>
              <a:t>Klik for at redigere teksttypografierne i masteren</a:t>
            </a:r>
          </a:p>
        </p:txBody>
      </p:sp>
      <p:sp>
        <p:nvSpPr>
          <p:cNvPr id="5" name="Date Placeholder 4"/>
          <p:cNvSpPr>
            <a:spLocks noGrp="1"/>
          </p:cNvSpPr>
          <p:nvPr>
            <p:ph type="dt" sz="half" idx="10"/>
          </p:nvPr>
        </p:nvSpPr>
        <p:spPr/>
        <p:txBody>
          <a:bodyPr/>
          <a:lstStyle/>
          <a:p>
            <a:fld id="{8BACC479-1431-6C45-AC15-DBB4401977EE}" type="datetime1">
              <a:rPr lang="da-DK" smtClean="0"/>
              <a:t>21-11-2012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da-DK" smtClean="0"/>
              <a:t>Klik for at redigere i masteren</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10A4AF15-5133-C147-8510-96E3C18AD3FC}" type="datetime1">
              <a:rPr lang="da-DK" smtClean="0"/>
              <a:t>21-11-2012</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‹nr.›</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0738" y="4781775"/>
            <a:ext cx="7542212" cy="1013012"/>
          </a:xfrm>
        </p:spPr>
        <p:txBody>
          <a:bodyPr>
            <a:normAutofit fontScale="90000"/>
          </a:bodyPr>
          <a:lstStyle/>
          <a:p>
            <a:r>
              <a:rPr lang="da-DK" dirty="0" smtClean="0"/>
              <a:t>Vores ide er at lave en </a:t>
            </a:r>
            <a:br>
              <a:rPr lang="da-DK" dirty="0" smtClean="0"/>
            </a:br>
            <a:r>
              <a:rPr lang="da-DK" dirty="0" smtClean="0"/>
              <a:t>mobilchip</a:t>
            </a:r>
            <a:endParaRPr lang="da-DK" dirty="0"/>
          </a:p>
        </p:txBody>
      </p:sp>
    </p:spTree>
    <p:extLst>
      <p:ext uri="{BB962C8B-B14F-4D97-AF65-F5344CB8AC3E}">
        <p14:creationId xmlns:p14="http://schemas.microsoft.com/office/powerpoint/2010/main" val="1863207099"/>
      </p:ext>
    </p:extLst>
  </p:cSld>
  <p:clrMapOvr>
    <a:masterClrMapping/>
  </p:clrMapOvr>
  <mc:AlternateContent xmlns:mc="http://schemas.openxmlformats.org/markup-compatibility/2006" xmlns:p14="http://schemas.microsoft.com/office/powerpoint/2010/main">
    <mc:Choice Requires="p14">
      <p:transition spd="med" p14:dur="700" advTm="5821">
        <p:fade/>
      </p:transition>
    </mc:Choice>
    <mc:Fallback xmlns="">
      <p:transition xmlns:p14="http://schemas.microsoft.com/office/powerpoint/2010/main" spd="med" advTm="582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Hvem vil bruge den?</a:t>
            </a:r>
            <a:br>
              <a:rPr lang="da-DK" dirty="0" smtClean="0"/>
            </a:br>
            <a:r>
              <a:rPr lang="da-DK" dirty="0" smtClean="0"/>
              <a:t>(vi har talt med 20)</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737138190"/>
              </p:ext>
            </p:extLst>
          </p:nvPr>
        </p:nvGraphicFramePr>
        <p:xfrm>
          <a:off x="779463" y="1882775"/>
          <a:ext cx="758190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954011"/>
      </p:ext>
    </p:extLst>
  </p:cSld>
  <p:clrMapOvr>
    <a:masterClrMapping/>
  </p:clrMapOvr>
  <mc:AlternateContent xmlns:mc="http://schemas.openxmlformats.org/markup-compatibility/2006" xmlns:p14="http://schemas.microsoft.com/office/powerpoint/2010/main">
    <mc:Choice Requires="p14">
      <p:transition spd="med" p14:dur="700" advTm="5938">
        <p:fade/>
      </p:transition>
    </mc:Choice>
    <mc:Fallback xmlns="">
      <p:transition xmlns:p14="http://schemas.microsoft.com/office/powerpoint/2010/main" spd="med" advTm="593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9462" y="416477"/>
            <a:ext cx="7581901" cy="1653988"/>
          </a:xfrm>
        </p:spPr>
        <p:txBody>
          <a:bodyPr>
            <a:normAutofit fontScale="90000"/>
          </a:bodyPr>
          <a:lstStyle/>
          <a:p>
            <a:r>
              <a:rPr lang="da-DK" dirty="0" smtClean="0"/>
              <a:t>Sådan ser det ud når 8.a og tilfældige puttes i et diagram</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509265781"/>
              </p:ext>
            </p:extLst>
          </p:nvPr>
        </p:nvGraphicFramePr>
        <p:xfrm>
          <a:off x="779462" y="2689346"/>
          <a:ext cx="758190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5276347"/>
      </p:ext>
    </p:extLst>
  </p:cSld>
  <p:clrMapOvr>
    <a:masterClrMapping/>
  </p:clrMapOvr>
  <mc:AlternateContent xmlns:mc="http://schemas.openxmlformats.org/markup-compatibility/2006" xmlns:p14="http://schemas.microsoft.com/office/powerpoint/2010/main">
    <mc:Choice Requires="p14">
      <p:transition spd="med" p14:dur="700" advTm="6799">
        <p:fade/>
      </p:transition>
    </mc:Choice>
    <mc:Fallback xmlns="">
      <p:transition xmlns:p14="http://schemas.microsoft.com/office/powerpoint/2010/main" spd="med" advTm="6799">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Mulighed? </a:t>
            </a:r>
            <a:endParaRPr lang="da-DK" dirty="0"/>
          </a:p>
        </p:txBody>
      </p:sp>
      <p:sp>
        <p:nvSpPr>
          <p:cNvPr id="3" name="Pladsholder til indhold 2"/>
          <p:cNvSpPr>
            <a:spLocks noGrp="1"/>
          </p:cNvSpPr>
          <p:nvPr>
            <p:ph idx="1"/>
          </p:nvPr>
        </p:nvSpPr>
        <p:spPr/>
        <p:txBody>
          <a:bodyPr>
            <a:normAutofit/>
          </a:bodyPr>
          <a:lstStyle/>
          <a:p>
            <a:r>
              <a:rPr lang="da-DK" dirty="0" smtClean="0"/>
              <a:t>Vi synes selv, der er en god mulighed for at dette projekt kan komme ”ud i livet”. </a:t>
            </a:r>
          </a:p>
          <a:p>
            <a:endParaRPr lang="da-DK" dirty="0"/>
          </a:p>
          <a:p>
            <a:r>
              <a:rPr lang="da-DK" dirty="0" smtClean="0"/>
              <a:t>Af alle dem vi har snakket med, er der i alt 27 ud af 35, der godt kunne tænke sig at bruge den – hvis den kom ud.</a:t>
            </a:r>
            <a:endParaRPr lang="da-DK" dirty="0"/>
          </a:p>
        </p:txBody>
      </p:sp>
    </p:spTree>
    <p:extLst>
      <p:ext uri="{BB962C8B-B14F-4D97-AF65-F5344CB8AC3E}">
        <p14:creationId xmlns:p14="http://schemas.microsoft.com/office/powerpoint/2010/main" val="3197373848"/>
      </p:ext>
    </p:extLst>
  </p:cSld>
  <p:clrMapOvr>
    <a:masterClrMapping/>
  </p:clrMapOvr>
  <mc:AlternateContent xmlns:mc="http://schemas.openxmlformats.org/markup-compatibility/2006" xmlns:p14="http://schemas.microsoft.com/office/powerpoint/2010/main">
    <mc:Choice Requires="p14">
      <p:transition spd="med" p14:dur="700" advTm="8201">
        <p:fade/>
      </p:transition>
    </mc:Choice>
    <mc:Fallback xmlns="">
      <p:transition xmlns:p14="http://schemas.microsoft.com/office/powerpoint/2010/main" spd="med" advTm="8201">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Argumenter: for/imod</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For: Det ville være godt, hvis vi fik lavet dette projekt. Fordi: Det ville spare en masse strøm, folk skal ikke tænke på hvor meget deres mobil koster i strøm (på grund af opladeren), det er vigtigt at folk tænker noget mere på miljøet, og får mere respekt for alt den strøm de bruger. </a:t>
            </a:r>
          </a:p>
          <a:p>
            <a:r>
              <a:rPr lang="da-DK"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 tror at denne opfindelse, kan hjælpe en stor del mennesker, ikke mindst teenager til at spare på strømmen. </a:t>
            </a:r>
          </a:p>
          <a:p>
            <a:r>
              <a:rPr lang="da-DK" dirty="0" smtClean="0"/>
              <a:t>Imod: Hvis der ikke er sol, kan det være lidt besværligt (vi vil selvfølgelig prøve at få den til at oplade under et lys også). </a:t>
            </a:r>
            <a:endParaRPr lang="da-DK" dirty="0"/>
          </a:p>
        </p:txBody>
      </p:sp>
    </p:spTree>
    <p:extLst>
      <p:ext uri="{BB962C8B-B14F-4D97-AF65-F5344CB8AC3E}">
        <p14:creationId xmlns:p14="http://schemas.microsoft.com/office/powerpoint/2010/main" val="1348634040"/>
      </p:ext>
    </p:extLst>
  </p:cSld>
  <p:clrMapOvr>
    <a:masterClrMapping/>
  </p:clrMapOvr>
  <mc:AlternateContent xmlns:mc="http://schemas.openxmlformats.org/markup-compatibility/2006" xmlns:p14="http://schemas.microsoft.com/office/powerpoint/2010/main">
    <mc:Choice Requires="p14">
      <p:transition spd="med" p14:dur="700" advTm="17929">
        <p:fade/>
      </p:transition>
    </mc:Choice>
    <mc:Fallback xmlns="">
      <p:transition xmlns:p14="http://schemas.microsoft.com/office/powerpoint/2010/main" spd="med" advTm="17929">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Andre oplysninger</a:t>
            </a:r>
            <a:endParaRPr lang="da-DK" dirty="0"/>
          </a:p>
        </p:txBody>
      </p:sp>
      <p:sp>
        <p:nvSpPr>
          <p:cNvPr id="3" name="Pladsholder til indhold 2"/>
          <p:cNvSpPr>
            <a:spLocks noGrp="1"/>
          </p:cNvSpPr>
          <p:nvPr>
            <p:ph idx="1"/>
          </p:nvPr>
        </p:nvSpPr>
        <p:spPr/>
        <p:txBody>
          <a:bodyPr/>
          <a:lstStyle/>
          <a:p>
            <a:r>
              <a:rPr lang="da-DK"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 vil  prøve at få chippen til at koste mellem 50-80 kr.</a:t>
            </a:r>
          </a:p>
          <a:p>
            <a:r>
              <a:rPr lang="da-DK"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 regner med at hvis mobilen er på 0% strøm, så efter tyve minutter er den på 50%. Det vil sige at efter 40 minutter er den 100% opladt.  </a:t>
            </a:r>
          </a:p>
          <a:p>
            <a:endParaRPr lang="da-DK"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43672731"/>
      </p:ext>
    </p:extLst>
  </p:cSld>
  <p:clrMapOvr>
    <a:masterClrMapping/>
  </p:clrMapOvr>
  <mc:AlternateContent xmlns:mc="http://schemas.openxmlformats.org/markup-compatibility/2006" xmlns:p14="http://schemas.microsoft.com/office/powerpoint/2010/main">
    <mc:Choice Requires="p14">
      <p:transition p14:dur="100" advTm="13890">
        <p:fade/>
      </p:transition>
    </mc:Choice>
    <mc:Fallback xmlns="">
      <p:transition xmlns:p14="http://schemas.microsoft.com/office/powerpoint/2010/main" advTm="1389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Lavet af</a:t>
            </a:r>
            <a:endParaRPr lang="da-DK" dirty="0"/>
          </a:p>
        </p:txBody>
      </p:sp>
      <p:sp>
        <p:nvSpPr>
          <p:cNvPr id="3" name="Pladsholder til indhold 2"/>
          <p:cNvSpPr>
            <a:spLocks noGrp="1"/>
          </p:cNvSpPr>
          <p:nvPr>
            <p:ph idx="1"/>
          </p:nvPr>
        </p:nvSpPr>
        <p:spPr/>
        <p:txBody>
          <a:bodyPr/>
          <a:lstStyle/>
          <a:p>
            <a:r>
              <a:rPr lang="da-DK" dirty="0" smtClean="0"/>
              <a:t>Simone Becker Jensen og Anna Jul Madsen 8.a</a:t>
            </a:r>
          </a:p>
          <a:p>
            <a:r>
              <a:rPr lang="da-DK" dirty="0" smtClean="0"/>
              <a:t>Krogårdskolen </a:t>
            </a:r>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3961429783"/>
      </p:ext>
    </p:extLst>
  </p:cSld>
  <p:clrMapOvr>
    <a:masterClrMapping/>
  </p:clrMapOvr>
  <mc:AlternateContent xmlns:mc="http://schemas.openxmlformats.org/markup-compatibility/2006" xmlns:p14="http://schemas.microsoft.com/office/powerpoint/2010/main">
    <mc:Choice Requires="p14">
      <p:transition spd="med" p14:dur="700" advTm="3029">
        <p:fade/>
      </p:transition>
    </mc:Choice>
    <mc:Fallback xmlns="">
      <p:transition xmlns:p14="http://schemas.microsoft.com/office/powerpoint/2010/main" spd="med" advTm="302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a:t>
            </a:r>
            <a:endParaRPr lang="da-DK" dirty="0"/>
          </a:p>
        </p:txBody>
      </p:sp>
      <p:sp>
        <p:nvSpPr>
          <p:cNvPr id="3" name="Pladsholder til indhold 2"/>
          <p:cNvSpPr>
            <a:spLocks noGrp="1"/>
          </p:cNvSpPr>
          <p:nvPr>
            <p:ph idx="1"/>
          </p:nvPr>
        </p:nvSpPr>
        <p:spPr/>
        <p:txBody>
          <a:bodyPr>
            <a:normAutofit lnSpcReduction="10000"/>
          </a:bodyPr>
          <a:lstStyle/>
          <a:p>
            <a:r>
              <a:rPr lang="da-DK" dirty="0" smtClean="0"/>
              <a:t>Vi vil lave en mobilchip, den chip der sidder på mobilen er faktisk en solcelle. Det kan oplade via solen, i stedet for at bruge opladeren. Det er billigere, og smartere. Du kan fx: ligge din mobil med bagsiden opad, og op i vindueskarmen. </a:t>
            </a:r>
          </a:p>
          <a:p>
            <a:r>
              <a:rPr lang="da-DK" dirty="0" smtClean="0"/>
              <a:t>Der er kun et problem – hvis der ikke er sol. </a:t>
            </a:r>
            <a:endParaRPr lang="da-DK" dirty="0"/>
          </a:p>
          <a:p>
            <a:r>
              <a:rPr lang="da-DK" dirty="0" smtClean="0"/>
              <a:t>Vi vil prøve at lave en chip (mini solcelle), som også kan oplade via en lampe (så hvis der ikke er sol, kan man ligge den under lampen, som oplader lige så godt)  </a:t>
            </a:r>
            <a:endParaRPr lang="da-DK" dirty="0"/>
          </a:p>
        </p:txBody>
      </p:sp>
    </p:spTree>
    <p:extLst>
      <p:ext uri="{BB962C8B-B14F-4D97-AF65-F5344CB8AC3E}">
        <p14:creationId xmlns:p14="http://schemas.microsoft.com/office/powerpoint/2010/main" val="3571120752"/>
      </p:ext>
    </p:extLst>
  </p:cSld>
  <p:clrMapOvr>
    <a:masterClrMapping/>
  </p:clrMapOvr>
  <mc:AlternateContent xmlns:mc="http://schemas.openxmlformats.org/markup-compatibility/2006" xmlns:p14="http://schemas.microsoft.com/office/powerpoint/2010/main">
    <mc:Choice Requires="p14">
      <p:transition spd="med" p14:dur="700" advTm="15735">
        <p:fade/>
      </p:transition>
    </mc:Choice>
    <mc:Fallback xmlns="">
      <p:transition xmlns:p14="http://schemas.microsoft.com/office/powerpoint/2010/main" spd="med" advTm="1573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Ideen: </a:t>
            </a:r>
            <a:endParaRPr lang="da-DK" dirty="0"/>
          </a:p>
        </p:txBody>
      </p:sp>
      <p:pic>
        <p:nvPicPr>
          <p:cNvPr id="4" name="Pladsholder til indhold 3" descr="4V85mA034W.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3316" t="13410" r="19000" b="7269"/>
          <a:stretch/>
        </p:blipFill>
        <p:spPr>
          <a:xfrm>
            <a:off x="566404" y="2670127"/>
            <a:ext cx="1373101" cy="1752621"/>
          </a:xfrm>
        </p:spPr>
      </p:pic>
      <p:sp>
        <p:nvSpPr>
          <p:cNvPr id="5" name="Tekstfelt 4"/>
          <p:cNvSpPr txBox="1"/>
          <p:nvPr/>
        </p:nvSpPr>
        <p:spPr>
          <a:xfrm>
            <a:off x="566405" y="2130897"/>
            <a:ext cx="1544739" cy="369332"/>
          </a:xfrm>
          <a:prstGeom prst="rect">
            <a:avLst/>
          </a:prstGeom>
          <a:noFill/>
        </p:spPr>
        <p:txBody>
          <a:bodyPr wrap="square" rtlCol="0">
            <a:spAutoFit/>
          </a:bodyPr>
          <a:lstStyle/>
          <a:p>
            <a:r>
              <a:rPr lang="da-DK" dirty="0" smtClean="0"/>
              <a:t>Solcellen </a:t>
            </a:r>
            <a:endParaRPr lang="da-DK" dirty="0"/>
          </a:p>
        </p:txBody>
      </p:sp>
      <p:sp>
        <p:nvSpPr>
          <p:cNvPr id="7" name="Tekstfelt 6"/>
          <p:cNvSpPr txBox="1"/>
          <p:nvPr/>
        </p:nvSpPr>
        <p:spPr>
          <a:xfrm>
            <a:off x="2111144" y="2574164"/>
            <a:ext cx="1527576" cy="1015663"/>
          </a:xfrm>
          <a:prstGeom prst="rect">
            <a:avLst/>
          </a:prstGeom>
          <a:noFill/>
        </p:spPr>
        <p:txBody>
          <a:bodyPr wrap="square" rtlCol="0">
            <a:spAutoFit/>
          </a:bodyPr>
          <a:lstStyle/>
          <a:p>
            <a:r>
              <a:rPr lang="da-DK" sz="6000" dirty="0" smtClean="0"/>
              <a:t>+</a:t>
            </a:r>
            <a:endParaRPr lang="da-DK" sz="6000" dirty="0"/>
          </a:p>
        </p:txBody>
      </p:sp>
      <p:pic>
        <p:nvPicPr>
          <p:cNvPr id="8" name="Billede 7" descr="iphone_5_hvid.jpg"/>
          <p:cNvPicPr>
            <a:picLocks noChangeAspect="1"/>
          </p:cNvPicPr>
          <p:nvPr/>
        </p:nvPicPr>
        <p:blipFill rotWithShape="1">
          <a:blip r:embed="rId3" cstate="email">
            <a:extLst>
              <a:ext uri="{28A0092B-C50C-407E-A947-70E740481C1C}">
                <a14:useLocalDpi xmlns:a14="http://schemas.microsoft.com/office/drawing/2010/main" val="0"/>
              </a:ext>
            </a:extLst>
          </a:blip>
          <a:srcRect l="22970" r="24322"/>
          <a:stretch/>
        </p:blipFill>
        <p:spPr>
          <a:xfrm>
            <a:off x="3003660" y="1946230"/>
            <a:ext cx="1561904" cy="2963333"/>
          </a:xfrm>
          <a:prstGeom prst="rect">
            <a:avLst/>
          </a:prstGeom>
        </p:spPr>
      </p:pic>
      <p:sp>
        <p:nvSpPr>
          <p:cNvPr id="9" name="Tekstfelt 8"/>
          <p:cNvSpPr txBox="1"/>
          <p:nvPr/>
        </p:nvSpPr>
        <p:spPr>
          <a:xfrm>
            <a:off x="5320768" y="2670127"/>
            <a:ext cx="2231291" cy="1015663"/>
          </a:xfrm>
          <a:prstGeom prst="rect">
            <a:avLst/>
          </a:prstGeom>
          <a:noFill/>
        </p:spPr>
        <p:txBody>
          <a:bodyPr wrap="square" rtlCol="0">
            <a:spAutoFit/>
          </a:bodyPr>
          <a:lstStyle/>
          <a:p>
            <a:r>
              <a:rPr lang="da-DK" sz="6000" dirty="0" smtClean="0"/>
              <a:t>=</a:t>
            </a:r>
            <a:endParaRPr lang="da-DK" sz="6000" dirty="0"/>
          </a:p>
        </p:txBody>
      </p:sp>
      <p:pic>
        <p:nvPicPr>
          <p:cNvPr id="10" name="Billede 9" descr="images.jpeg"/>
          <p:cNvPicPr>
            <a:picLocks noChangeAspect="1"/>
          </p:cNvPicPr>
          <p:nvPr/>
        </p:nvPicPr>
        <p:blipFill rotWithShape="1">
          <a:blip r:embed="rId4">
            <a:extLst>
              <a:ext uri="{28A0092B-C50C-407E-A947-70E740481C1C}">
                <a14:useLocalDpi xmlns:a14="http://schemas.microsoft.com/office/drawing/2010/main" val="0"/>
              </a:ext>
            </a:extLst>
          </a:blip>
          <a:srcRect l="71180" t="12165" r="5826" b="16171"/>
          <a:stretch/>
        </p:blipFill>
        <p:spPr>
          <a:xfrm>
            <a:off x="6093136" y="1946229"/>
            <a:ext cx="1785036" cy="3115477"/>
          </a:xfrm>
          <a:prstGeom prst="rect">
            <a:avLst/>
          </a:prstGeom>
          <a:noFill/>
          <a:ln>
            <a:noFill/>
          </a:ln>
        </p:spPr>
      </p:pic>
      <p:pic>
        <p:nvPicPr>
          <p:cNvPr id="11" name="Billede 10" descr="4V85mA034W.jpg"/>
          <p:cNvPicPr>
            <a:picLocks noChangeAspect="1"/>
          </p:cNvPicPr>
          <p:nvPr/>
        </p:nvPicPr>
        <p:blipFill rotWithShape="1">
          <a:blip r:embed="rId2">
            <a:extLst>
              <a:ext uri="{28A0092B-C50C-407E-A947-70E740481C1C}">
                <a14:useLocalDpi xmlns:a14="http://schemas.microsoft.com/office/drawing/2010/main" val="0"/>
              </a:ext>
            </a:extLst>
          </a:blip>
          <a:srcRect l="26064" t="13829" r="19999" b="11219"/>
          <a:stretch/>
        </p:blipFill>
        <p:spPr>
          <a:xfrm>
            <a:off x="6392617" y="3199767"/>
            <a:ext cx="1279589" cy="1416565"/>
          </a:xfrm>
          <a:prstGeom prst="rect">
            <a:avLst/>
          </a:prstGeom>
        </p:spPr>
      </p:pic>
    </p:spTree>
    <p:extLst>
      <p:ext uri="{BB962C8B-B14F-4D97-AF65-F5344CB8AC3E}">
        <p14:creationId xmlns:p14="http://schemas.microsoft.com/office/powerpoint/2010/main" val="2674072926"/>
      </p:ext>
    </p:extLst>
  </p:cSld>
  <p:clrMapOvr>
    <a:masterClrMapping/>
  </p:clrMapOvr>
  <mc:AlternateContent xmlns:mc="http://schemas.openxmlformats.org/markup-compatibility/2006" xmlns:p14="http://schemas.microsoft.com/office/powerpoint/2010/main">
    <mc:Choice Requires="p14">
      <p:transition p14:dur="100" advTm="6048">
        <p:fade/>
      </p:transition>
    </mc:Choice>
    <mc:Fallback xmlns="">
      <p:transition xmlns:p14="http://schemas.microsoft.com/office/powerpoint/2010/main" advTm="604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gør vi det? </a:t>
            </a:r>
            <a:endParaRPr lang="da-DK" dirty="0"/>
          </a:p>
        </p:txBody>
      </p:sp>
      <p:sp>
        <p:nvSpPr>
          <p:cNvPr id="3" name="Pladsholder til indhold 2"/>
          <p:cNvSpPr>
            <a:spLocks noGrp="1"/>
          </p:cNvSpPr>
          <p:nvPr>
            <p:ph idx="1"/>
          </p:nvPr>
        </p:nvSpPr>
        <p:spPr/>
        <p:txBody>
          <a:bodyPr/>
          <a:lstStyle/>
          <a:p>
            <a:r>
              <a:rPr lang="da-DK" dirty="0" smtClean="0"/>
              <a:t>Der er mange unge, der oplader deres mobil tit. De bruger en masse strøm, og endnu flere penge. Når fx: iPhone er 100% opladt, lader mange unge den sidde ekstra tid i, men der bliver det tit dyrt. </a:t>
            </a:r>
          </a:p>
          <a:p>
            <a:pPr marL="0" indent="0">
              <a:buNone/>
            </a:pPr>
            <a:endParaRPr lang="da-DK" dirty="0" smtClean="0"/>
          </a:p>
        </p:txBody>
      </p:sp>
    </p:spTree>
    <p:extLst>
      <p:ext uri="{BB962C8B-B14F-4D97-AF65-F5344CB8AC3E}">
        <p14:creationId xmlns:p14="http://schemas.microsoft.com/office/powerpoint/2010/main" val="4210770209"/>
      </p:ext>
    </p:extLst>
  </p:cSld>
  <p:clrMapOvr>
    <a:masterClrMapping/>
  </p:clrMapOvr>
  <mc:AlternateContent xmlns:mc="http://schemas.openxmlformats.org/markup-compatibility/2006" xmlns:p14="http://schemas.microsoft.com/office/powerpoint/2010/main">
    <mc:Choice Requires="p14">
      <p:transition spd="med" p14:dur="700" advTm="7855">
        <p:fade/>
      </p:transition>
    </mc:Choice>
    <mc:Fallback xmlns="">
      <p:transition xmlns:p14="http://schemas.microsoft.com/office/powerpoint/2010/main" spd="med" advTm="785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Hvem kan bruge den? </a:t>
            </a:r>
            <a:endParaRPr lang="da-DK" dirty="0"/>
          </a:p>
        </p:txBody>
      </p:sp>
      <p:sp>
        <p:nvSpPr>
          <p:cNvPr id="3" name="Pladsholder til indhold 2"/>
          <p:cNvSpPr>
            <a:spLocks noGrp="1"/>
          </p:cNvSpPr>
          <p:nvPr>
            <p:ph idx="1"/>
          </p:nvPr>
        </p:nvSpPr>
        <p:spPr/>
        <p:txBody>
          <a:bodyPr/>
          <a:lstStyle/>
          <a:p>
            <a:r>
              <a:rPr lang="da-DK" dirty="0" smtClean="0"/>
              <a:t>Alle med en smartphone, kan bruge mobilchippen. </a:t>
            </a:r>
          </a:p>
          <a:p>
            <a:endParaRPr lang="da-DK" dirty="0"/>
          </a:p>
          <a:p>
            <a:r>
              <a:rPr lang="da-DK" dirty="0" smtClean="0"/>
              <a:t>Vi vil selvfølgelig sørge for at den lille solcelle, har klister på bagsiden af telefonen, så den kan sidde fast. </a:t>
            </a:r>
          </a:p>
          <a:p>
            <a:pPr marL="0" indent="0">
              <a:buNone/>
            </a:pPr>
            <a:r>
              <a:rPr lang="da-DK" dirty="0" smtClean="0"/>
              <a:t>  </a:t>
            </a:r>
            <a:endParaRPr lang="da-DK" dirty="0"/>
          </a:p>
        </p:txBody>
      </p:sp>
    </p:spTree>
    <p:extLst>
      <p:ext uri="{BB962C8B-B14F-4D97-AF65-F5344CB8AC3E}">
        <p14:creationId xmlns:p14="http://schemas.microsoft.com/office/powerpoint/2010/main" val="2800658491"/>
      </p:ext>
    </p:extLst>
  </p:cSld>
  <p:clrMapOvr>
    <a:masterClrMapping/>
  </p:clrMapOvr>
  <mc:AlternateContent xmlns:mc="http://schemas.openxmlformats.org/markup-compatibility/2006" xmlns:p14="http://schemas.microsoft.com/office/powerpoint/2010/main">
    <mc:Choice Requires="p14">
      <p:transition spd="med" p14:dur="700" advTm="7765">
        <p:fade/>
      </p:transition>
    </mc:Choice>
    <mc:Fallback xmlns="">
      <p:transition xmlns:p14="http://schemas.microsoft.com/office/powerpoint/2010/main" spd="med" advTm="776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sker der? </a:t>
            </a:r>
            <a:endParaRPr lang="da-DK" dirty="0"/>
          </a:p>
        </p:txBody>
      </p:sp>
      <p:sp>
        <p:nvSpPr>
          <p:cNvPr id="3" name="Pladsholder til indhold 2"/>
          <p:cNvSpPr>
            <a:spLocks noGrp="1"/>
          </p:cNvSpPr>
          <p:nvPr>
            <p:ph idx="1"/>
          </p:nvPr>
        </p:nvSpPr>
        <p:spPr/>
        <p:txBody>
          <a:bodyPr/>
          <a:lstStyle/>
          <a:p>
            <a:r>
              <a:rPr lang="da-DK" dirty="0" smtClean="0"/>
              <a:t>Der sker det at vi kommer til at spare en masse strøm, hvis alle der har en smartphone, bruger mobilchippen. </a:t>
            </a:r>
          </a:p>
          <a:p>
            <a:r>
              <a:rPr lang="da-DK" dirty="0" smtClean="0"/>
              <a:t>En anden god ting, er at miljøet bliver bedre.  </a:t>
            </a:r>
          </a:p>
          <a:p>
            <a:r>
              <a:rPr lang="da-DK" dirty="0" smtClean="0"/>
              <a:t>Vi tager også hensyn til vores verden, i </a:t>
            </a:r>
          </a:p>
          <a:p>
            <a:pPr marL="0" indent="0">
              <a:buNone/>
            </a:pPr>
            <a:r>
              <a:rPr lang="da-DK" dirty="0" smtClean="0"/>
              <a:t>      projektet.</a:t>
            </a:r>
            <a:endParaRPr lang="da-DK" dirty="0"/>
          </a:p>
        </p:txBody>
      </p:sp>
      <p:pic>
        <p:nvPicPr>
          <p:cNvPr id="4" name="Billede 3"/>
          <p:cNvPicPr>
            <a:picLocks noChangeAspect="1"/>
          </p:cNvPicPr>
          <p:nvPr/>
        </p:nvPicPr>
        <p:blipFill>
          <a:blip r:embed="rId2"/>
          <a:stretch>
            <a:fillRect/>
          </a:stretch>
        </p:blipFill>
        <p:spPr>
          <a:xfrm>
            <a:off x="6350597" y="4144284"/>
            <a:ext cx="2388370" cy="2388370"/>
          </a:xfrm>
          <a:prstGeom prst="rect">
            <a:avLst/>
          </a:prstGeom>
        </p:spPr>
      </p:pic>
    </p:spTree>
    <p:extLst>
      <p:ext uri="{BB962C8B-B14F-4D97-AF65-F5344CB8AC3E}">
        <p14:creationId xmlns:p14="http://schemas.microsoft.com/office/powerpoint/2010/main" val="3244886741"/>
      </p:ext>
    </p:extLst>
  </p:cSld>
  <p:clrMapOvr>
    <a:masterClrMapping/>
  </p:clrMapOvr>
  <mc:AlternateContent xmlns:mc="http://schemas.openxmlformats.org/markup-compatibility/2006" xmlns:p14="http://schemas.microsoft.com/office/powerpoint/2010/main">
    <mc:Choice Requires="p14">
      <p:transition spd="med" p14:dur="700" advTm="11399">
        <p:fade/>
      </p:transition>
    </mc:Choice>
    <mc:Fallback xmlns="">
      <p:transition xmlns:p14="http://schemas.microsoft.com/office/powerpoint/2010/main" spd="med" advTm="1139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9462" y="450799"/>
            <a:ext cx="7581901" cy="1653988"/>
          </a:xfrm>
        </p:spPr>
        <p:txBody>
          <a:bodyPr/>
          <a:lstStyle/>
          <a:p>
            <a:r>
              <a:rPr lang="da-DK" dirty="0" smtClean="0"/>
              <a:t>Hvem vil bruge den i 8.a?</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935756638"/>
              </p:ext>
            </p:extLst>
          </p:nvPr>
        </p:nvGraphicFramePr>
        <p:xfrm>
          <a:off x="779463" y="2311803"/>
          <a:ext cx="758190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6163051"/>
      </p:ext>
    </p:extLst>
  </p:cSld>
  <p:clrMapOvr>
    <a:masterClrMapping/>
  </p:clrMapOvr>
  <mc:AlternateContent xmlns:mc="http://schemas.openxmlformats.org/markup-compatibility/2006" xmlns:p14="http://schemas.microsoft.com/office/powerpoint/2010/main">
    <mc:Choice Requires="p14">
      <p:transition spd="med" p14:dur="700" advTm="5692">
        <p:fade/>
      </p:transition>
    </mc:Choice>
    <mc:Fallback xmlns="">
      <p:transition xmlns:p14="http://schemas.microsoft.com/office/powerpoint/2010/main" spd="med" advTm="569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Hvem vil bruge den i 8.a? </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706467603"/>
              </p:ext>
            </p:extLst>
          </p:nvPr>
        </p:nvGraphicFramePr>
        <p:xfrm>
          <a:off x="779463" y="1882775"/>
          <a:ext cx="758190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5655534"/>
      </p:ext>
    </p:extLst>
  </p:cSld>
  <p:clrMapOvr>
    <a:masterClrMapping/>
  </p:clrMapOvr>
  <mc:AlternateContent xmlns:mc="http://schemas.openxmlformats.org/markup-compatibility/2006" xmlns:p14="http://schemas.microsoft.com/office/powerpoint/2010/main">
    <mc:Choice Requires="p14">
      <p:transition spd="med" p14:dur="700" advTm="4404">
        <p:fade/>
      </p:transition>
    </mc:Choice>
    <mc:Fallback xmlns="">
      <p:transition xmlns:p14="http://schemas.microsoft.com/office/powerpoint/2010/main" spd="med" advTm="440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9463" y="536604"/>
            <a:ext cx="7581901" cy="1653988"/>
          </a:xfrm>
        </p:spPr>
        <p:txBody>
          <a:bodyPr>
            <a:normAutofit fontScale="90000"/>
          </a:bodyPr>
          <a:lstStyle/>
          <a:p>
            <a:r>
              <a:rPr lang="da-DK" dirty="0" smtClean="0"/>
              <a:t>Hvem vil bruge den?</a:t>
            </a:r>
            <a:br>
              <a:rPr lang="da-DK" dirty="0" smtClean="0"/>
            </a:br>
            <a:r>
              <a:rPr lang="da-DK" dirty="0" smtClean="0"/>
              <a:t>(vi har talt med 20) </a:t>
            </a:r>
            <a:br>
              <a:rPr lang="da-DK" dirty="0" smtClean="0"/>
            </a:br>
            <a:r>
              <a:rPr lang="da-DK" dirty="0" smtClean="0"/>
              <a:t> </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201435964"/>
              </p:ext>
            </p:extLst>
          </p:nvPr>
        </p:nvGraphicFramePr>
        <p:xfrm>
          <a:off x="779463" y="1882775"/>
          <a:ext cx="758190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719010"/>
      </p:ext>
    </p:extLst>
  </p:cSld>
  <p:clrMapOvr>
    <a:masterClrMapping/>
  </p:clrMapOvr>
  <mc:AlternateContent xmlns:mc="http://schemas.openxmlformats.org/markup-compatibility/2006" xmlns:p14="http://schemas.microsoft.com/office/powerpoint/2010/main">
    <mc:Choice Requires="p14">
      <p:transition spd="med" p14:dur="700" advTm="6066">
        <p:fade/>
      </p:transition>
    </mc:Choice>
    <mc:Fallback xmlns="">
      <p:transition xmlns:p14="http://schemas.microsoft.com/office/powerpoint/2010/main" spd="med" advTm="6066">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e">
  <a:themeElements>
    <a:clrScheme name="Bane">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Bane">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Bane">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Bane.thmx</Template>
  <TotalTime>326</TotalTime>
  <Words>528</Words>
  <Application>Microsoft Office PowerPoint</Application>
  <PresentationFormat>Skærmshow (4:3)</PresentationFormat>
  <Paragraphs>45</Paragraphs>
  <Slides>15</Slides>
  <Notes>0</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Bane</vt:lpstr>
      <vt:lpstr>Vores ide er at lave en  mobilchip</vt:lpstr>
      <vt:lpstr>Hvordan? </vt:lpstr>
      <vt:lpstr>Ideen: </vt:lpstr>
      <vt:lpstr>Hvorfor gør vi det? </vt:lpstr>
      <vt:lpstr>Hvem kan bruge den? </vt:lpstr>
      <vt:lpstr>Hvad sker der? </vt:lpstr>
      <vt:lpstr>Hvem vil bruge den i 8.a?</vt:lpstr>
      <vt:lpstr>Hvem vil bruge den i 8.a? </vt:lpstr>
      <vt:lpstr>Hvem vil bruge den? (vi har talt med 20)   </vt:lpstr>
      <vt:lpstr>Hvem vil bruge den? (vi har talt med 20)</vt:lpstr>
      <vt:lpstr>Sådan ser det ud når 8.a og tilfældige puttes i et diagram</vt:lpstr>
      <vt:lpstr>Mulighed? </vt:lpstr>
      <vt:lpstr>Argumenter: for/imod</vt:lpstr>
      <vt:lpstr>Andre oplysninger</vt:lpstr>
      <vt:lpstr>Lavet af</vt:lpstr>
    </vt:vector>
  </TitlesOfParts>
  <Company>Krogårdskolen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Vores ide er at lave en  mobilchip</dc:title>
  <dc:creator>Anna Jul Madsen</dc:creator>
  <cp:lastModifiedBy>Lone</cp:lastModifiedBy>
  <cp:revision>30</cp:revision>
  <dcterms:created xsi:type="dcterms:W3CDTF">2012-11-07T07:02:50Z</dcterms:created>
  <dcterms:modified xsi:type="dcterms:W3CDTF">2012-11-21T16:26:20Z</dcterms:modified>
</cp:coreProperties>
</file>